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48"/>
  </p:notesMasterIdLst>
  <p:handoutMasterIdLst>
    <p:handoutMasterId r:id="rId49"/>
  </p:handoutMasterIdLst>
  <p:sldIdLst>
    <p:sldId id="1199" r:id="rId2"/>
    <p:sldId id="1458" r:id="rId3"/>
    <p:sldId id="1434" r:id="rId4"/>
    <p:sldId id="1341" r:id="rId5"/>
    <p:sldId id="1487" r:id="rId6"/>
    <p:sldId id="1488" r:id="rId7"/>
    <p:sldId id="1504" r:id="rId8"/>
    <p:sldId id="1333" r:id="rId9"/>
    <p:sldId id="1489" r:id="rId10"/>
    <p:sldId id="1490" r:id="rId11"/>
    <p:sldId id="1502" r:id="rId12"/>
    <p:sldId id="1449" r:id="rId13"/>
    <p:sldId id="1358" r:id="rId14"/>
    <p:sldId id="1387" r:id="rId15"/>
    <p:sldId id="1325" r:id="rId16"/>
    <p:sldId id="1473" r:id="rId17"/>
    <p:sldId id="1474" r:id="rId18"/>
    <p:sldId id="1450" r:id="rId19"/>
    <p:sldId id="1466" r:id="rId20"/>
    <p:sldId id="1472" r:id="rId21"/>
    <p:sldId id="1475" r:id="rId22"/>
    <p:sldId id="1471" r:id="rId23"/>
    <p:sldId id="1468" r:id="rId24"/>
    <p:sldId id="1389" r:id="rId25"/>
    <p:sldId id="1470" r:id="rId26"/>
    <p:sldId id="1492" r:id="rId27"/>
    <p:sldId id="1493" r:id="rId28"/>
    <p:sldId id="1398" r:id="rId29"/>
    <p:sldId id="1478" r:id="rId30"/>
    <p:sldId id="1479" r:id="rId31"/>
    <p:sldId id="1480" r:id="rId32"/>
    <p:sldId id="1482" r:id="rId33"/>
    <p:sldId id="1503" r:id="rId34"/>
    <p:sldId id="1506" r:id="rId35"/>
    <p:sldId id="1505" r:id="rId36"/>
    <p:sldId id="1435" r:id="rId37"/>
    <p:sldId id="1436" r:id="rId38"/>
    <p:sldId id="1365" r:id="rId39"/>
    <p:sldId id="1496" r:id="rId40"/>
    <p:sldId id="1501" r:id="rId41"/>
    <p:sldId id="1497" r:id="rId42"/>
    <p:sldId id="1498" r:id="rId43"/>
    <p:sldId id="1499" r:id="rId44"/>
    <p:sldId id="1500" r:id="rId45"/>
    <p:sldId id="1477" r:id="rId46"/>
    <p:sldId id="1476" r:id="rId47"/>
  </p:sldIdLst>
  <p:sldSz cx="9906000" cy="6858000" type="A4"/>
  <p:notesSz cx="6669088" cy="9926638"/>
  <p:defaultTextStyle>
    <a:defPPr>
      <a:defRPr lang="en-US"/>
    </a:defPPr>
    <a:lvl1pPr algn="l" rtl="0" fontAlgn="base">
      <a:spcBef>
        <a:spcPct val="0"/>
      </a:spcBef>
      <a:spcAft>
        <a:spcPct val="0"/>
      </a:spcAft>
      <a:defRPr b="1"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b="1"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b="1"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b="1"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b="1" kern="1200">
        <a:solidFill>
          <a:schemeClr val="tx1"/>
        </a:solidFill>
        <a:latin typeface="Arial" charset="0"/>
        <a:ea typeface="ＭＳ Ｐゴシック" pitchFamily="34" charset="-128"/>
        <a:cs typeface="Arial" charset="0"/>
      </a:defRPr>
    </a:lvl5pPr>
    <a:lvl6pPr marL="2286000" algn="l" defTabSz="914400" rtl="0" eaLnBrk="1" latinLnBrk="0" hangingPunct="1">
      <a:defRPr b="1" kern="1200">
        <a:solidFill>
          <a:schemeClr val="tx1"/>
        </a:solidFill>
        <a:latin typeface="Arial" charset="0"/>
        <a:ea typeface="ＭＳ Ｐゴシック" pitchFamily="34" charset="-128"/>
        <a:cs typeface="Arial" charset="0"/>
      </a:defRPr>
    </a:lvl6pPr>
    <a:lvl7pPr marL="2743200" algn="l" defTabSz="914400" rtl="0" eaLnBrk="1" latinLnBrk="0" hangingPunct="1">
      <a:defRPr b="1" kern="1200">
        <a:solidFill>
          <a:schemeClr val="tx1"/>
        </a:solidFill>
        <a:latin typeface="Arial" charset="0"/>
        <a:ea typeface="ＭＳ Ｐゴシック" pitchFamily="34" charset="-128"/>
        <a:cs typeface="Arial" charset="0"/>
      </a:defRPr>
    </a:lvl7pPr>
    <a:lvl8pPr marL="3200400" algn="l" defTabSz="914400" rtl="0" eaLnBrk="1" latinLnBrk="0" hangingPunct="1">
      <a:defRPr b="1" kern="1200">
        <a:solidFill>
          <a:schemeClr val="tx1"/>
        </a:solidFill>
        <a:latin typeface="Arial" charset="0"/>
        <a:ea typeface="ＭＳ Ｐゴシック" pitchFamily="34" charset="-128"/>
        <a:cs typeface="Arial" charset="0"/>
      </a:defRPr>
    </a:lvl8pPr>
    <a:lvl9pPr marL="3657600" algn="l" defTabSz="914400" rtl="0" eaLnBrk="1" latinLnBrk="0" hangingPunct="1">
      <a:defRPr b="1"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 uri="{2D200454-40CA-4A62-9FC3-DE9A4176ACB9}">
      <p15:notesGuideLst xmlns:p15="http://schemas.microsoft.com/office/powerpoint/2012/main" xmlns="">
        <p15:guide id="1" orient="horz" pos="3126">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A4"/>
    <a:srgbClr val="58AB46"/>
    <a:srgbClr val="6EAA50"/>
    <a:srgbClr val="7EAD57"/>
    <a:srgbClr val="153059"/>
    <a:srgbClr val="2D87AD"/>
    <a:srgbClr val="78C437"/>
    <a:srgbClr val="62A8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Stile chiaro 3 - Color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Stile chiaro 2 - Color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5BE263C-DBD7-4A20-BB59-AAB30ACAA65A}" styleName="Stile medio 3 - Color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Stile con tema 2 - Color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59" autoAdjust="0"/>
    <p:restoredTop sz="50000" autoAdjust="0"/>
  </p:normalViewPr>
  <p:slideViewPr>
    <p:cSldViewPr>
      <p:cViewPr varScale="1">
        <p:scale>
          <a:sx n="40" d="100"/>
          <a:sy n="40" d="100"/>
        </p:scale>
        <p:origin x="-2484" y="-10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80" d="100"/>
          <a:sy n="80" d="100"/>
        </p:scale>
        <p:origin x="-1488" y="-72"/>
      </p:cViewPr>
      <p:guideLst>
        <p:guide orient="horz" pos="3126"/>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Foglio_di_lavoro_di_Microsoft_Excel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Foglio_di_lavoro_di_Microsoft_Excel2.xlsx"/></Relationships>
</file>

<file path=ppt/charts/_rels/chart3.xml.rels><?xml version="1.0" encoding="UTF-8" standalone="yes"?>
<Relationships xmlns="http://schemas.openxmlformats.org/package/2006/relationships"><Relationship Id="rId2" Type="http://schemas.openxmlformats.org/officeDocument/2006/relationships/package" Target="../embeddings/Foglio_di_lavoro_di_Microsoft_Excel3.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F:\Maurizio\Fondi%20pensione%20PI\PerseoSirio\Formazione\Materiale%20aggiornato\2016\TFR%20Rivalutazione%20esemp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1666666666666699E-2"/>
          <c:y val="5.0925993603050002E-2"/>
          <c:w val="0.93888888888888899"/>
          <c:h val="0.89814814814814803"/>
        </c:manualLayout>
      </c:layout>
      <c:pie3DChart>
        <c:varyColors val="1"/>
        <c:ser>
          <c:idx val="0"/>
          <c:order val="0"/>
          <c:tx>
            <c:strRef>
              <c:f>Foglio2!$B$13</c:f>
              <c:strCache>
                <c:ptCount val="1"/>
                <c:pt idx="0">
                  <c:v>Totale</c:v>
                </c:pt>
              </c:strCache>
            </c:strRef>
          </c:tx>
          <c:dPt>
            <c:idx val="0"/>
            <c:bubble3D val="0"/>
            <c:spPr>
              <a:solidFill>
                <a:schemeClr val="accent6">
                  <a:lumMod val="60000"/>
                  <a:lumOff val="4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2864-4C4D-8B76-C1FB55D2E0B3}"/>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2864-4C4D-8B76-C1FB55D2E0B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it-IT"/>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Foglio2!$A$14:$A$15</c:f>
              <c:strCache>
                <c:ptCount val="2"/>
                <c:pt idx="0">
                  <c:v>Femmine</c:v>
                </c:pt>
                <c:pt idx="1">
                  <c:v>Maschi</c:v>
                </c:pt>
              </c:strCache>
            </c:strRef>
          </c:cat>
          <c:val>
            <c:numRef>
              <c:f>Foglio2!$B$14:$B$15</c:f>
              <c:numCache>
                <c:formatCode>General</c:formatCode>
                <c:ptCount val="2"/>
                <c:pt idx="0">
                  <c:v>21419</c:v>
                </c:pt>
                <c:pt idx="1">
                  <c:v>13443</c:v>
                </c:pt>
              </c:numCache>
            </c:numRef>
          </c:val>
          <c:extLst xmlns:c16r2="http://schemas.microsoft.com/office/drawing/2015/06/chart">
            <c:ext xmlns:c16="http://schemas.microsoft.com/office/drawing/2014/chart" uri="{C3380CC4-5D6E-409C-BE32-E72D297353CC}">
              <c16:uniqueId val="{00000004-2864-4C4D-8B76-C1FB55D2E0B3}"/>
            </c:ext>
          </c:extLst>
        </c:ser>
        <c:dLbls>
          <c:showLegendKey val="0"/>
          <c:showVal val="0"/>
          <c:showCatName val="0"/>
          <c:showSerName val="0"/>
          <c:showPercent val="1"/>
          <c:showBubbleSize val="0"/>
          <c:showLeaderLines val="1"/>
        </c:dLbls>
      </c:pie3DChart>
      <c:spPr>
        <a:noFill/>
        <a:ln>
          <a:noFill/>
        </a:ln>
        <a:effectLst/>
      </c:spPr>
    </c:plotArea>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a:outerShdw blurRad="50800" dist="38100" dir="2700000" algn="tl" rotWithShape="0">
        <a:prstClr val="black">
          <a:alpha val="40000"/>
        </a:prstClr>
      </a:outerShdw>
    </a:effectLst>
  </c:spPr>
  <c:txPr>
    <a:bodyPr/>
    <a:lstStyle/>
    <a:p>
      <a:pPr>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3148156480439899"/>
          <c:w val="0.57077974628171502"/>
          <c:h val="0.86851843519560101"/>
        </c:manualLayout>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20EA-411B-9269-5995EE300F49}"/>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20EA-411B-9269-5995EE300F49}"/>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20EA-411B-9269-5995EE300F49}"/>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7-20EA-411B-9269-5995EE300F49}"/>
              </c:ext>
            </c:extLst>
          </c:dPt>
          <c:dPt>
            <c:idx val="4"/>
            <c:bubble3D val="0"/>
            <c:spPr>
              <a:solidFill>
                <a:schemeClr val="accent5"/>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9-20EA-411B-9269-5995EE300F49}"/>
              </c:ext>
            </c:extLst>
          </c:dPt>
          <c:dPt>
            <c:idx val="5"/>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B-20EA-411B-9269-5995EE300F49}"/>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D-20EA-411B-9269-5995EE300F49}"/>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F-20EA-411B-9269-5995EE300F49}"/>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1-20EA-411B-9269-5995EE300F49}"/>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3-20EA-411B-9269-5995EE300F49}"/>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5-20EA-411B-9269-5995EE300F49}"/>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7-20EA-411B-9269-5995EE300F49}"/>
              </c:ext>
            </c:extLst>
          </c:dPt>
          <c:dPt>
            <c:idx val="12"/>
            <c:bubble3D val="0"/>
            <c:spPr>
              <a:solidFill>
                <a:schemeClr val="accent1">
                  <a:lumMod val="80000"/>
                  <a:lumOff val="2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9-20EA-411B-9269-5995EE300F49}"/>
              </c:ext>
            </c:extLst>
          </c:dPt>
          <c:dLbls>
            <c:dLbl>
              <c:idx val="0"/>
              <c:layout>
                <c:manualLayout>
                  <c:x val="-0.11111264216972901"/>
                  <c:y val="-0.112825230179561"/>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0EA-411B-9269-5995EE300F49}"/>
                </c:ext>
                <c:ext xmlns:c15="http://schemas.microsoft.com/office/drawing/2012/chart" uri="{CE6537A1-D6FC-4f65-9D91-7224C49458BB}">
                  <c15:layout/>
                </c:ext>
              </c:extLst>
            </c:dLbl>
            <c:dLbl>
              <c:idx val="1"/>
              <c:layout>
                <c:manualLayout>
                  <c:x val="-1.5294400699912499E-2"/>
                  <c:y val="-0.12287797358663501"/>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0EA-411B-9269-5995EE300F49}"/>
                </c:ext>
                <c:ext xmlns:c15="http://schemas.microsoft.com/office/drawing/2012/chart" uri="{CE6537A1-D6FC-4f65-9D91-7224C49458BB}">
                  <c15:layout/>
                </c:ext>
              </c:extLst>
            </c:dLbl>
            <c:dLbl>
              <c:idx val="2"/>
              <c:layout>
                <c:manualLayout>
                  <c:x val="7.5381671041119896E-2"/>
                  <c:y val="-0.127110777819439"/>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0EA-411B-9269-5995EE300F49}"/>
                </c:ext>
                <c:ext xmlns:c15="http://schemas.microsoft.com/office/drawing/2012/chart" uri="{CE6537A1-D6FC-4f65-9D91-7224C49458BB}">
                  <c15:layout/>
                </c:ext>
              </c:extLst>
            </c:dLbl>
            <c:dLbl>
              <c:idx val="3"/>
              <c:layout>
                <c:manualLayout>
                  <c:x val="0.12874256342957099"/>
                  <c:y val="-4.97297837770279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0EA-411B-9269-5995EE300F49}"/>
                </c:ext>
                <c:ext xmlns:c15="http://schemas.microsoft.com/office/drawing/2012/chart" uri="{CE6537A1-D6FC-4f65-9D91-7224C49458BB}">
                  <c15:layout/>
                </c:ext>
              </c:extLst>
            </c:dLbl>
            <c:dLbl>
              <c:idx val="4"/>
              <c:layout>
                <c:manualLayout>
                  <c:x val="0.11763145231846001"/>
                  <c:y val="3.3603455818022702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0EA-411B-9269-5995EE300F49}"/>
                </c:ext>
                <c:ext xmlns:c15="http://schemas.microsoft.com/office/drawing/2012/chart" uri="{CE6537A1-D6FC-4f65-9D91-7224C49458BB}">
                  <c15:layout/>
                </c:ext>
              </c:extLst>
            </c:dLbl>
            <c:dLbl>
              <c:idx val="6"/>
              <c:layout>
                <c:manualLayout>
                  <c:x val="-9.0483158355205498E-2"/>
                  <c:y val="-9.9942507186601706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20EA-411B-9269-5995EE300F49}"/>
                </c:ext>
                <c:ext xmlns:c15="http://schemas.microsoft.com/office/drawing/2012/chart" uri="{CE6537A1-D6FC-4f65-9D91-7224C49458BB}">
                  <c15:layout/>
                </c:ext>
              </c:extLst>
            </c:dLbl>
            <c:dLbl>
              <c:idx val="8"/>
              <c:layout>
                <c:manualLayout>
                  <c:x val="-6.24632545931759E-2"/>
                  <c:y val="-0.15762363037953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20EA-411B-9269-5995EE300F49}"/>
                </c:ext>
                <c:ext xmlns:c15="http://schemas.microsoft.com/office/drawing/2012/chart" uri="{CE6537A1-D6FC-4f65-9D91-7224C49458BB}">
                  <c15:layout/>
                </c:ext>
              </c:extLst>
            </c:dLbl>
            <c:dLbl>
              <c:idx val="9"/>
              <c:layout>
                <c:manualLayout>
                  <c:x val="-9.7629702537183005E-2"/>
                  <c:y val="-0.25420622422197198"/>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20EA-411B-9269-5995EE300F49}"/>
                </c:ext>
                <c:ext xmlns:c15="http://schemas.microsoft.com/office/drawing/2012/chart" uri="{CE6537A1-D6FC-4f65-9D91-7224C49458BB}">
                  <c15:layout/>
                </c:ext>
              </c:extLst>
            </c:dLbl>
            <c:dLbl>
              <c:idx val="11"/>
              <c:layout>
                <c:manualLayout>
                  <c:x val="-0.113482502187227"/>
                  <c:y val="2.3947339915843802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7-20EA-411B-9269-5995EE300F49}"/>
                </c:ext>
                <c:ext xmlns:c15="http://schemas.microsoft.com/office/drawing/2012/chart" uri="{CE6537A1-D6FC-4f65-9D91-7224C49458BB}">
                  <c15:layout/>
                </c:ext>
              </c:extLst>
            </c:dLbl>
            <c:dLbl>
              <c:idx val="12"/>
              <c:layout>
                <c:manualLayout>
                  <c:x val="-0.123596456692913"/>
                  <c:y val="-4.2851643544556901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9-20EA-411B-9269-5995EE300F49}"/>
                </c:ex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it-IT"/>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Foglio3!$A$25:$A$37</c:f>
              <c:strCache>
                <c:ptCount val="13"/>
                <c:pt idx="0">
                  <c:v>AGENZIA DEL DEMANIO</c:v>
                </c:pt>
                <c:pt idx="1">
                  <c:v>AGENZIE FISCALI</c:v>
                </c:pt>
                <c:pt idx="2">
                  <c:v>CAMERE DI COMMERCIO</c:v>
                </c:pt>
                <c:pt idx="3">
                  <c:v>ENAC</c:v>
                </c:pt>
                <c:pt idx="4">
                  <c:v>ENTI DI RICERCA E SPERIMENTAZIONE</c:v>
                </c:pt>
                <c:pt idx="5">
                  <c:v>ENTI LOCALI</c:v>
                </c:pt>
                <c:pt idx="6">
                  <c:v>ENTI PUBBLICI NON ECONOMICI</c:v>
                </c:pt>
                <c:pt idx="7">
                  <c:v>MINISTERI</c:v>
                </c:pt>
                <c:pt idx="8">
                  <c:v>PROVINCE</c:v>
                </c:pt>
                <c:pt idx="9">
                  <c:v>REGIONI</c:v>
                </c:pt>
                <c:pt idx="10">
                  <c:v>SANITA'</c:v>
                </c:pt>
                <c:pt idx="11">
                  <c:v>SINDACATI</c:v>
                </c:pt>
                <c:pt idx="12">
                  <c:v>UNIVERSITA'</c:v>
                </c:pt>
              </c:strCache>
            </c:strRef>
          </c:cat>
          <c:val>
            <c:numRef>
              <c:f>Foglio3!$B$25:$B$37</c:f>
              <c:numCache>
                <c:formatCode>0.00%</c:formatCode>
                <c:ptCount val="13"/>
                <c:pt idx="0">
                  <c:v>6.8874476267003404E-4</c:v>
                </c:pt>
                <c:pt idx="1">
                  <c:v>1.1335590885611001E-2</c:v>
                </c:pt>
                <c:pt idx="2">
                  <c:v>2.2671181771222E-3</c:v>
                </c:pt>
                <c:pt idx="3">
                  <c:v>1.7218619066750799E-4</c:v>
                </c:pt>
                <c:pt idx="4">
                  <c:v>8.0353555644837303E-4</c:v>
                </c:pt>
                <c:pt idx="5">
                  <c:v>0.30916030534351202</c:v>
                </c:pt>
                <c:pt idx="6">
                  <c:v>9.5276358836021407E-3</c:v>
                </c:pt>
                <c:pt idx="7">
                  <c:v>6.9821500315674703E-2</c:v>
                </c:pt>
                <c:pt idx="8">
                  <c:v>2.5196579234345401E-2</c:v>
                </c:pt>
                <c:pt idx="9">
                  <c:v>3.48103082132813E-2</c:v>
                </c:pt>
                <c:pt idx="10">
                  <c:v>0.52594271939390502</c:v>
                </c:pt>
                <c:pt idx="11">
                  <c:v>5.1655857200252496E-4</c:v>
                </c:pt>
                <c:pt idx="12">
                  <c:v>9.7572174711588102E-3</c:v>
                </c:pt>
              </c:numCache>
            </c:numRef>
          </c:val>
          <c:extLst xmlns:c16r2="http://schemas.microsoft.com/office/drawing/2015/06/chart">
            <c:ext xmlns:c16="http://schemas.microsoft.com/office/drawing/2014/chart" uri="{C3380CC4-5D6E-409C-BE32-E72D297353CC}">
              <c16:uniqueId val="{0000001A-20EA-411B-9269-5995EE300F49}"/>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5133530183726995"/>
          <c:y val="6.6820647419072607E-2"/>
          <c:w val="0.331998031496063"/>
          <c:h val="0.8790567845685960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it-IT"/>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a:outerShdw blurRad="50800" dist="38100" dir="2700000" algn="tl" rotWithShape="0">
        <a:prstClr val="black">
          <a:alpha val="40000"/>
        </a:prstClr>
      </a:outerShdw>
    </a:effectLst>
  </c:spPr>
  <c:txPr>
    <a:bodyPr/>
    <a:lstStyle/>
    <a:p>
      <a:pPr>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276445867814499E-2"/>
          <c:y val="2.56099490628987E-2"/>
          <c:w val="0.93294821468080003"/>
          <c:h val="0.84705094495673305"/>
        </c:manualLayout>
      </c:layout>
      <c:lineChart>
        <c:grouping val="standard"/>
        <c:varyColors val="0"/>
        <c:ser>
          <c:idx val="0"/>
          <c:order val="0"/>
          <c:tx>
            <c:strRef>
              <c:f>Foglio1!$B$1</c:f>
              <c:strCache>
                <c:ptCount val="1"/>
                <c:pt idx="0">
                  <c:v>Valore Quota</c:v>
                </c:pt>
              </c:strCache>
            </c:strRef>
          </c:tx>
          <c:marker>
            <c:symbol val="none"/>
          </c:marker>
          <c:trendline>
            <c:spPr>
              <a:ln w="9525" cap="flat" cmpd="sng" algn="ctr">
                <a:solidFill>
                  <a:srgbClr val="B523B4">
                    <a:shade val="95000"/>
                    <a:satMod val="105000"/>
                  </a:srgbClr>
                </a:solidFill>
                <a:prstDash val="solid"/>
              </a:ln>
              <a:effectLst/>
            </c:spPr>
            <c:trendlineType val="poly"/>
            <c:order val="3"/>
            <c:dispRSqr val="0"/>
            <c:dispEq val="0"/>
          </c:trendline>
          <c:cat>
            <c:numRef>
              <c:f>Foglio1!$A$3:$A$43</c:f>
              <c:numCache>
                <c:formatCode>mmm\-yy</c:formatCode>
                <c:ptCount val="41"/>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formatCode="[$-410]mmm\-yy;@">
                  <c:v>41640</c:v>
                </c:pt>
                <c:pt idx="13" formatCode="[$-410]mmm\-yy;@">
                  <c:v>41698</c:v>
                </c:pt>
                <c:pt idx="14" formatCode="[$-410]mmm\-yy;@">
                  <c:v>41729</c:v>
                </c:pt>
                <c:pt idx="15" formatCode="[$-410]mmm\-yy;@">
                  <c:v>41759</c:v>
                </c:pt>
                <c:pt idx="16" formatCode="[$-410]mmm\-yy;@">
                  <c:v>41790</c:v>
                </c:pt>
                <c:pt idx="17" formatCode="[$-410]mmm\-yy;@">
                  <c:v>41820</c:v>
                </c:pt>
                <c:pt idx="18" formatCode="[$-410]mmm\-yy;@">
                  <c:v>41851</c:v>
                </c:pt>
                <c:pt idx="19" formatCode="[$-410]mmm\-yy;@">
                  <c:v>41882</c:v>
                </c:pt>
                <c:pt idx="20" formatCode="[$-410]mmm\-yy;@">
                  <c:v>41912</c:v>
                </c:pt>
                <c:pt idx="21" formatCode="[$-410]mmm\-yy;@">
                  <c:v>41943</c:v>
                </c:pt>
                <c:pt idx="22" formatCode="[$-410]mmm\-yy;@">
                  <c:v>41973</c:v>
                </c:pt>
                <c:pt idx="23" formatCode="[$-410]mmm\-yy;@">
                  <c:v>42004</c:v>
                </c:pt>
                <c:pt idx="24" formatCode="[$-410]mmm\-yy;@">
                  <c:v>42034</c:v>
                </c:pt>
                <c:pt idx="25" formatCode="[$-410]mmm\-yy;@">
                  <c:v>42062</c:v>
                </c:pt>
                <c:pt idx="26" formatCode="[$-410]mmm\-yy;@">
                  <c:v>42094</c:v>
                </c:pt>
                <c:pt idx="27" formatCode="[$-410]mmm\-yy;@">
                  <c:v>42124</c:v>
                </c:pt>
                <c:pt idx="28" formatCode="[$-410]mmm\-yy;@">
                  <c:v>42153</c:v>
                </c:pt>
                <c:pt idx="29" formatCode="[$-410]mmm\-yy;@">
                  <c:v>42185</c:v>
                </c:pt>
                <c:pt idx="30" formatCode="[$-410]mmm\-yy;@">
                  <c:v>42216</c:v>
                </c:pt>
                <c:pt idx="31" formatCode="[$-410]mmm\-yy;@">
                  <c:v>42247</c:v>
                </c:pt>
                <c:pt idx="32" formatCode="[$-410]mmm\-yy;@">
                  <c:v>42277</c:v>
                </c:pt>
                <c:pt idx="33" formatCode="[$-410]mmm\-yy;@">
                  <c:v>42307</c:v>
                </c:pt>
                <c:pt idx="34" formatCode="[$-410]mmm\-yy;@">
                  <c:v>42338</c:v>
                </c:pt>
                <c:pt idx="35" formatCode="[$-410]mmm\-yy;@">
                  <c:v>42369</c:v>
                </c:pt>
                <c:pt idx="36" formatCode="[$-410]mmm\-yy;@">
                  <c:v>42398</c:v>
                </c:pt>
                <c:pt idx="37" formatCode="[$-410]mmm\-yy;@">
                  <c:v>42429</c:v>
                </c:pt>
                <c:pt idx="38" formatCode="[$-410]mmm\-yy;@">
                  <c:v>42460</c:v>
                </c:pt>
                <c:pt idx="39" formatCode="[$-410]mmm\-yy;@">
                  <c:v>42489</c:v>
                </c:pt>
                <c:pt idx="40" formatCode="[$-410]mmm\-yy;@">
                  <c:v>42518</c:v>
                </c:pt>
              </c:numCache>
            </c:numRef>
          </c:cat>
          <c:val>
            <c:numRef>
              <c:f>Foglio1!$B$3:$B$43</c:f>
              <c:numCache>
                <c:formatCode>General</c:formatCode>
                <c:ptCount val="41"/>
                <c:pt idx="0">
                  <c:v>10.144</c:v>
                </c:pt>
                <c:pt idx="1">
                  <c:v>10.282999999999999</c:v>
                </c:pt>
                <c:pt idx="2">
                  <c:v>10.331</c:v>
                </c:pt>
                <c:pt idx="3">
                  <c:v>10.378</c:v>
                </c:pt>
                <c:pt idx="4">
                  <c:v>10.407</c:v>
                </c:pt>
                <c:pt idx="5">
                  <c:v>10.446</c:v>
                </c:pt>
                <c:pt idx="6">
                  <c:v>10.467000000000001</c:v>
                </c:pt>
                <c:pt idx="7">
                  <c:v>10.481999999999999</c:v>
                </c:pt>
                <c:pt idx="8">
                  <c:v>10.494</c:v>
                </c:pt>
                <c:pt idx="9">
                  <c:v>10.504</c:v>
                </c:pt>
                <c:pt idx="10">
                  <c:v>10.513999999999999</c:v>
                </c:pt>
                <c:pt idx="11">
                  <c:v>10.486000000000001</c:v>
                </c:pt>
                <c:pt idx="12">
                  <c:v>10.492000000000001</c:v>
                </c:pt>
                <c:pt idx="13">
                  <c:v>10.492000000000001</c:v>
                </c:pt>
                <c:pt idx="14">
                  <c:v>10.494999999999999</c:v>
                </c:pt>
                <c:pt idx="15">
                  <c:v>10.515000000000001</c:v>
                </c:pt>
                <c:pt idx="16">
                  <c:v>10.518000000000001</c:v>
                </c:pt>
                <c:pt idx="17">
                  <c:v>10.52</c:v>
                </c:pt>
                <c:pt idx="18">
                  <c:v>10.523</c:v>
                </c:pt>
                <c:pt idx="19">
                  <c:v>10.523</c:v>
                </c:pt>
                <c:pt idx="20">
                  <c:v>10.523999999999999</c:v>
                </c:pt>
                <c:pt idx="21">
                  <c:v>10.523999999999999</c:v>
                </c:pt>
                <c:pt idx="22">
                  <c:v>10.525</c:v>
                </c:pt>
                <c:pt idx="23">
                  <c:v>10.525</c:v>
                </c:pt>
                <c:pt idx="24">
                  <c:v>10.528</c:v>
                </c:pt>
                <c:pt idx="25">
                  <c:v>10.532</c:v>
                </c:pt>
                <c:pt idx="26">
                  <c:v>10.536</c:v>
                </c:pt>
                <c:pt idx="27">
                  <c:v>10.54</c:v>
                </c:pt>
                <c:pt idx="28">
                  <c:v>10.542999999999999</c:v>
                </c:pt>
                <c:pt idx="29">
                  <c:v>10.545999999999999</c:v>
                </c:pt>
                <c:pt idx="30">
                  <c:v>10.548999999999999</c:v>
                </c:pt>
                <c:pt idx="31">
                  <c:v>10.552</c:v>
                </c:pt>
                <c:pt idx="32">
                  <c:v>10.554</c:v>
                </c:pt>
                <c:pt idx="33">
                  <c:v>10.59</c:v>
                </c:pt>
                <c:pt idx="34">
                  <c:v>10.629</c:v>
                </c:pt>
                <c:pt idx="35">
                  <c:v>10.586</c:v>
                </c:pt>
                <c:pt idx="36">
                  <c:v>10.595000000000001</c:v>
                </c:pt>
                <c:pt idx="37">
                  <c:v>10.599</c:v>
                </c:pt>
                <c:pt idx="38">
                  <c:v>10.648999999999999</c:v>
                </c:pt>
                <c:pt idx="39">
                  <c:v>10.645</c:v>
                </c:pt>
                <c:pt idx="40">
                  <c:v>10.676</c:v>
                </c:pt>
              </c:numCache>
            </c:numRef>
          </c:val>
          <c:smooth val="0"/>
        </c:ser>
        <c:dLbls>
          <c:showLegendKey val="0"/>
          <c:showVal val="0"/>
          <c:showCatName val="0"/>
          <c:showSerName val="0"/>
          <c:showPercent val="0"/>
          <c:showBubbleSize val="0"/>
        </c:dLbls>
        <c:marker val="1"/>
        <c:smooth val="0"/>
        <c:axId val="172524672"/>
        <c:axId val="276463616"/>
      </c:lineChart>
      <c:dateAx>
        <c:axId val="172524672"/>
        <c:scaling>
          <c:orientation val="minMax"/>
        </c:scaling>
        <c:delete val="0"/>
        <c:axPos val="b"/>
        <c:numFmt formatCode="mmm\-yy" sourceLinked="1"/>
        <c:majorTickMark val="out"/>
        <c:minorTickMark val="none"/>
        <c:tickLblPos val="nextTo"/>
        <c:crossAx val="276463616"/>
        <c:crosses val="autoZero"/>
        <c:auto val="1"/>
        <c:lblOffset val="100"/>
        <c:baseTimeUnit val="months"/>
      </c:dateAx>
      <c:valAx>
        <c:axId val="276463616"/>
        <c:scaling>
          <c:orientation val="minMax"/>
          <c:min val="10"/>
        </c:scaling>
        <c:delete val="0"/>
        <c:axPos val="l"/>
        <c:majorGridlines/>
        <c:numFmt formatCode="General" sourceLinked="1"/>
        <c:majorTickMark val="out"/>
        <c:minorTickMark val="none"/>
        <c:tickLblPos val="nextTo"/>
        <c:crossAx val="172524672"/>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VQ!$B$1</c:f>
              <c:strCache>
                <c:ptCount val="1"/>
                <c:pt idx="0">
                  <c:v>VQ</c:v>
                </c:pt>
              </c:strCache>
            </c:strRef>
          </c:tx>
          <c:marker>
            <c:symbol val="none"/>
          </c:marker>
          <c:dLbls>
            <c:dLbl>
              <c:idx val="3"/>
              <c:layout>
                <c:manualLayout>
                  <c:x val="-0.05"/>
                  <c:y val="5.55555555555554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1111111111111102E-2"/>
                  <c:y val="-5.55555555555554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7.4999999999999997E-2"/>
                  <c:y val="-3.703703703703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
                  <c:y val="-4.40264435993523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VQ!$A$2:$A$10</c:f>
              <c:numCache>
                <c:formatCode>[$-410]mmm\-yy;@</c:formatCode>
                <c:ptCount val="9"/>
                <c:pt idx="0">
                  <c:v>42277</c:v>
                </c:pt>
                <c:pt idx="1">
                  <c:v>42307</c:v>
                </c:pt>
                <c:pt idx="2">
                  <c:v>42338</c:v>
                </c:pt>
                <c:pt idx="3">
                  <c:v>42369</c:v>
                </c:pt>
                <c:pt idx="4">
                  <c:v>42398</c:v>
                </c:pt>
                <c:pt idx="5">
                  <c:v>42429</c:v>
                </c:pt>
                <c:pt idx="6">
                  <c:v>42460</c:v>
                </c:pt>
                <c:pt idx="7">
                  <c:v>42489</c:v>
                </c:pt>
                <c:pt idx="8">
                  <c:v>42518</c:v>
                </c:pt>
              </c:numCache>
            </c:numRef>
          </c:cat>
          <c:val>
            <c:numRef>
              <c:f>VQ!$B$2:$B$10</c:f>
              <c:numCache>
                <c:formatCode>0.000</c:formatCode>
                <c:ptCount val="9"/>
                <c:pt idx="0">
                  <c:v>10.554</c:v>
                </c:pt>
                <c:pt idx="1">
                  <c:v>10.59</c:v>
                </c:pt>
                <c:pt idx="2">
                  <c:v>10.629</c:v>
                </c:pt>
                <c:pt idx="3">
                  <c:v>10.586</c:v>
                </c:pt>
                <c:pt idx="4">
                  <c:v>10.595000000000001</c:v>
                </c:pt>
                <c:pt idx="5">
                  <c:v>10.599</c:v>
                </c:pt>
                <c:pt idx="6">
                  <c:v>10.648999999999999</c:v>
                </c:pt>
                <c:pt idx="7">
                  <c:v>10.645</c:v>
                </c:pt>
                <c:pt idx="8">
                  <c:v>10.676</c:v>
                </c:pt>
              </c:numCache>
            </c:numRef>
          </c:val>
          <c:smooth val="0"/>
        </c:ser>
        <c:dLbls>
          <c:showLegendKey val="0"/>
          <c:showVal val="1"/>
          <c:showCatName val="0"/>
          <c:showSerName val="0"/>
          <c:showPercent val="0"/>
          <c:showBubbleSize val="0"/>
        </c:dLbls>
        <c:marker val="1"/>
        <c:smooth val="0"/>
        <c:axId val="1371520"/>
        <c:axId val="115239168"/>
      </c:lineChart>
      <c:dateAx>
        <c:axId val="1371520"/>
        <c:scaling>
          <c:orientation val="minMax"/>
        </c:scaling>
        <c:delete val="1"/>
        <c:axPos val="b"/>
        <c:numFmt formatCode="[$-410]mmm\-yy;@" sourceLinked="1"/>
        <c:majorTickMark val="none"/>
        <c:minorTickMark val="none"/>
        <c:tickLblPos val="none"/>
        <c:crossAx val="115239168"/>
        <c:crosses val="autoZero"/>
        <c:auto val="1"/>
        <c:lblOffset val="100"/>
        <c:baseTimeUnit val="months"/>
      </c:dateAx>
      <c:valAx>
        <c:axId val="115239168"/>
        <c:scaling>
          <c:orientation val="minMax"/>
        </c:scaling>
        <c:delete val="1"/>
        <c:axPos val="l"/>
        <c:numFmt formatCode="0.000" sourceLinked="1"/>
        <c:majorTickMark val="out"/>
        <c:minorTickMark val="none"/>
        <c:tickLblPos val="none"/>
        <c:crossAx val="1371520"/>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8" name="Rectangle 4"/>
          <p:cNvSpPr>
            <a:spLocks noGrp="1" noChangeArrowheads="1"/>
          </p:cNvSpPr>
          <p:nvPr>
            <p:ph type="ftr" sz="quarter" idx="2"/>
          </p:nvPr>
        </p:nvSpPr>
        <p:spPr bwMode="auto">
          <a:xfrm>
            <a:off x="0" y="9464675"/>
            <a:ext cx="2909888" cy="488950"/>
          </a:xfrm>
          <a:prstGeom prst="rect">
            <a:avLst/>
          </a:prstGeom>
          <a:noFill/>
          <a:ln w="9525">
            <a:noFill/>
            <a:miter lim="800000"/>
            <a:headEnd/>
            <a:tailEnd/>
          </a:ln>
          <a:effectLst/>
        </p:spPr>
        <p:txBody>
          <a:bodyPr vert="horz" wrap="square" lIns="89896" tIns="44947" rIns="89896" bIns="44947" numCol="1" anchor="b" anchorCtr="0" compatLnSpc="1">
            <a:prstTxWarp prst="textNoShape">
              <a:avLst/>
            </a:prstTxWarp>
          </a:bodyPr>
          <a:lstStyle>
            <a:lvl1pPr defTabSz="899419">
              <a:defRPr sz="1300" b="0">
                <a:latin typeface="Times New Roman" pitchFamily="18" charset="0"/>
                <a:ea typeface="+mn-ea"/>
                <a:cs typeface="+mn-cs"/>
              </a:defRPr>
            </a:lvl1pPr>
          </a:lstStyle>
          <a:p>
            <a:pPr>
              <a:defRPr/>
            </a:pPr>
            <a:r>
              <a:rPr lang="en-US"/>
              <a:t>Mefop</a:t>
            </a:r>
          </a:p>
        </p:txBody>
      </p:sp>
      <p:sp>
        <p:nvSpPr>
          <p:cNvPr id="88069" name="Rectangle 5"/>
          <p:cNvSpPr>
            <a:spLocks noGrp="1" noChangeArrowheads="1"/>
          </p:cNvSpPr>
          <p:nvPr>
            <p:ph type="sldNum" sz="quarter" idx="3"/>
          </p:nvPr>
        </p:nvSpPr>
        <p:spPr bwMode="auto">
          <a:xfrm>
            <a:off x="3781425" y="9464675"/>
            <a:ext cx="2911475" cy="488950"/>
          </a:xfrm>
          <a:prstGeom prst="rect">
            <a:avLst/>
          </a:prstGeom>
          <a:noFill/>
          <a:ln w="9525">
            <a:noFill/>
            <a:miter lim="800000"/>
            <a:headEnd/>
            <a:tailEnd/>
          </a:ln>
          <a:effectLst/>
        </p:spPr>
        <p:txBody>
          <a:bodyPr vert="horz" wrap="square" lIns="89896" tIns="44947" rIns="89896" bIns="44947" numCol="1" anchor="b" anchorCtr="0" compatLnSpc="1">
            <a:prstTxWarp prst="textNoShape">
              <a:avLst/>
            </a:prstTxWarp>
          </a:bodyPr>
          <a:lstStyle>
            <a:lvl1pPr algn="r" defTabSz="898525">
              <a:defRPr sz="1300" b="0">
                <a:latin typeface="Times New Roman" pitchFamily="18" charset="0"/>
                <a:cs typeface="+mn-cs"/>
              </a:defRPr>
            </a:lvl1pPr>
          </a:lstStyle>
          <a:p>
            <a:pPr>
              <a:defRPr/>
            </a:pPr>
            <a:fld id="{B08A80EE-F528-422B-A9EE-BDFE6060DB4C}" type="slidenum">
              <a:rPr lang="en-US"/>
              <a:pPr>
                <a:defRPr/>
              </a:pPr>
              <a:t>‹N›</a:t>
            </a:fld>
            <a:endParaRPr lang="en-US"/>
          </a:p>
        </p:txBody>
      </p:sp>
    </p:spTree>
    <p:extLst>
      <p:ext uri="{BB962C8B-B14F-4D97-AF65-F5344CB8AC3E}">
        <p14:creationId xmlns:p14="http://schemas.microsoft.com/office/powerpoint/2010/main" val="19419693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1315" tIns="45658" rIns="91315" bIns="45658" numCol="1" anchor="t" anchorCtr="0" compatLnSpc="1">
            <a:prstTxWarp prst="textNoShape">
              <a:avLst/>
            </a:prstTxWarp>
          </a:bodyPr>
          <a:lstStyle>
            <a:lvl1pPr defTabSz="912222">
              <a:defRPr sz="1300" b="0">
                <a:latin typeface="Arial" charset="0"/>
                <a:ea typeface="+mn-ea"/>
                <a:cs typeface="+mn-cs"/>
              </a:defRPr>
            </a:lvl1pPr>
          </a:lstStyle>
          <a:p>
            <a:pPr>
              <a:defRPr/>
            </a:pPr>
            <a:endParaRPr lang="en-US"/>
          </a:p>
        </p:txBody>
      </p:sp>
      <p:sp>
        <p:nvSpPr>
          <p:cNvPr id="8195" name="Rectangle 3"/>
          <p:cNvSpPr>
            <a:spLocks noGrp="1" noChangeArrowheads="1"/>
          </p:cNvSpPr>
          <p:nvPr>
            <p:ph type="dt" idx="1"/>
          </p:nvPr>
        </p:nvSpPr>
        <p:spPr bwMode="auto">
          <a:xfrm>
            <a:off x="4903788" y="0"/>
            <a:ext cx="1763712" cy="496888"/>
          </a:xfrm>
          <a:prstGeom prst="rect">
            <a:avLst/>
          </a:prstGeom>
          <a:noFill/>
          <a:ln w="9525">
            <a:noFill/>
            <a:miter lim="800000"/>
            <a:headEnd/>
            <a:tailEnd/>
          </a:ln>
          <a:effectLst/>
        </p:spPr>
        <p:txBody>
          <a:bodyPr vert="horz" wrap="square" lIns="91315" tIns="45658" rIns="91315" bIns="45658" numCol="1" anchor="t" anchorCtr="0" compatLnSpc="1">
            <a:prstTxWarp prst="textNoShape">
              <a:avLst/>
            </a:prstTxWarp>
          </a:bodyPr>
          <a:lstStyle>
            <a:lvl1pPr algn="r" defTabSz="912222">
              <a:defRPr sz="1300" b="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549275" y="685800"/>
            <a:ext cx="5568950" cy="3856038"/>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66750" y="4716463"/>
            <a:ext cx="5335588" cy="4465637"/>
          </a:xfrm>
          <a:prstGeom prst="rect">
            <a:avLst/>
          </a:prstGeom>
          <a:noFill/>
          <a:ln w="9525">
            <a:noFill/>
            <a:miter lim="800000"/>
            <a:headEnd/>
            <a:tailEnd/>
          </a:ln>
          <a:effectLst/>
        </p:spPr>
        <p:txBody>
          <a:bodyPr vert="horz" wrap="square" lIns="91315" tIns="45658" rIns="91315" bIns="456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9" name="Rectangle 7"/>
          <p:cNvSpPr>
            <a:spLocks noGrp="1" noChangeArrowheads="1"/>
          </p:cNvSpPr>
          <p:nvPr>
            <p:ph type="sldNum" sz="quarter" idx="5"/>
          </p:nvPr>
        </p:nvSpPr>
        <p:spPr bwMode="auto">
          <a:xfrm>
            <a:off x="3776663" y="9428163"/>
            <a:ext cx="2890837" cy="496887"/>
          </a:xfrm>
          <a:prstGeom prst="rect">
            <a:avLst/>
          </a:prstGeom>
          <a:noFill/>
          <a:ln w="9525">
            <a:noFill/>
            <a:miter lim="800000"/>
            <a:headEnd/>
            <a:tailEnd/>
          </a:ln>
          <a:effectLst/>
        </p:spPr>
        <p:txBody>
          <a:bodyPr vert="horz" wrap="square" lIns="91315" tIns="45658" rIns="91315" bIns="45658" numCol="1" anchor="b" anchorCtr="0" compatLnSpc="1">
            <a:prstTxWarp prst="textNoShape">
              <a:avLst/>
            </a:prstTxWarp>
          </a:bodyPr>
          <a:lstStyle>
            <a:lvl1pPr algn="r" defTabSz="911225">
              <a:defRPr sz="1300" b="0">
                <a:latin typeface="Arial" pitchFamily="34" charset="0"/>
                <a:cs typeface="+mn-cs"/>
              </a:defRPr>
            </a:lvl1pPr>
          </a:lstStyle>
          <a:p>
            <a:pPr>
              <a:defRPr/>
            </a:pPr>
            <a:fld id="{A7A415DC-3D26-4237-8979-D41085EEE15F}" type="slidenum">
              <a:rPr lang="en-US"/>
              <a:pPr>
                <a:defRPr/>
              </a:pPr>
              <a:t>‹N›</a:t>
            </a:fld>
            <a:endParaRPr lang="en-US"/>
          </a:p>
        </p:txBody>
      </p:sp>
    </p:spTree>
    <p:extLst>
      <p:ext uri="{BB962C8B-B14F-4D97-AF65-F5344CB8AC3E}">
        <p14:creationId xmlns:p14="http://schemas.microsoft.com/office/powerpoint/2010/main" val="340100229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C59B11F6-A36C-4A68-B3A6-ED7266247584}" type="slidenum">
              <a:rPr lang="it-IT" smtClean="0">
                <a:latin typeface="Arial" charset="0"/>
              </a:rPr>
              <a:pPr/>
              <a:t>1</a:t>
            </a:fld>
            <a:endParaRPr lang="it-IT">
              <a:latin typeface="Arial" charset="0"/>
            </a:endParaRPr>
          </a:p>
        </p:txBody>
      </p:sp>
      <p:sp>
        <p:nvSpPr>
          <p:cNvPr id="18434" name="Rectangle 2"/>
          <p:cNvSpPr>
            <a:spLocks noGrp="1" noRot="1" noChangeAspect="1" noChangeArrowheads="1" noTextEdit="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dirty="0">
              <a:ea typeface="ＭＳ Ｐゴシック" pitchFamily="34" charset="-128"/>
            </a:endParaRPr>
          </a:p>
        </p:txBody>
      </p:sp>
    </p:spTree>
    <p:extLst>
      <p:ext uri="{BB962C8B-B14F-4D97-AF65-F5344CB8AC3E}">
        <p14:creationId xmlns:p14="http://schemas.microsoft.com/office/powerpoint/2010/main" val="3599011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A7A415DC-3D26-4237-8979-D41085EEE15F}" type="slidenum">
              <a:rPr lang="en-US" smtClean="0"/>
              <a:pPr>
                <a:defRPr/>
              </a:pPr>
              <a:t>41</a:t>
            </a:fld>
            <a:endParaRPr lang="en-US"/>
          </a:p>
        </p:txBody>
      </p:sp>
    </p:spTree>
    <p:extLst>
      <p:ext uri="{BB962C8B-B14F-4D97-AF65-F5344CB8AC3E}">
        <p14:creationId xmlns:p14="http://schemas.microsoft.com/office/powerpoint/2010/main" val="4118110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129F4D04-6EB2-4E67-A38E-5CC7087A1B05}" type="slidenum">
              <a:rPr lang="it-IT" smtClean="0">
                <a:latin typeface="Arial" charset="0"/>
              </a:rPr>
              <a:pPr/>
              <a:t>42</a:t>
            </a:fld>
            <a:endParaRPr lang="it-IT">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it-IT" sz="1300">
              <a:ea typeface="ＭＳ Ｐゴシック" pitchFamily="34" charset="-128"/>
            </a:endParaRPr>
          </a:p>
        </p:txBody>
      </p:sp>
    </p:spTree>
    <p:extLst>
      <p:ext uri="{BB962C8B-B14F-4D97-AF65-F5344CB8AC3E}">
        <p14:creationId xmlns:p14="http://schemas.microsoft.com/office/powerpoint/2010/main" val="110967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D719500E-127F-4543-9654-08214B803A42}" type="slidenum">
              <a:rPr lang="it-IT" smtClean="0">
                <a:latin typeface="Arial" charset="0"/>
              </a:rPr>
              <a:pPr/>
              <a:t>46</a:t>
            </a:fld>
            <a:endParaRPr lang="it-IT">
              <a:latin typeface="Arial" charset="0"/>
            </a:endParaRPr>
          </a:p>
        </p:txBody>
      </p:sp>
      <p:sp>
        <p:nvSpPr>
          <p:cNvPr id="69634" name="Rectangle 2"/>
          <p:cNvSpPr>
            <a:spLocks noGrp="1" noRot="1" noChangeAspect="1" noChangeArrowheads="1" noTextEdit="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ea typeface="ＭＳ Ｐゴシック" pitchFamily="34" charset="-128"/>
            </a:endParaRPr>
          </a:p>
        </p:txBody>
      </p:sp>
    </p:spTree>
    <p:extLst>
      <p:ext uri="{BB962C8B-B14F-4D97-AF65-F5344CB8AC3E}">
        <p14:creationId xmlns:p14="http://schemas.microsoft.com/office/powerpoint/2010/main" val="725466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135D71AD-25B4-4086-9940-4A46F16342B7}" type="slidenum">
              <a:rPr lang="it-IT" altLang="it-IT" smtClean="0">
                <a:latin typeface="Arial" charset="0"/>
              </a:rPr>
              <a:pPr/>
              <a:t>5</a:t>
            </a:fld>
            <a:endParaRPr lang="it-IT" altLang="it-IT">
              <a:latin typeface="Arial" charset="0"/>
            </a:endParaRPr>
          </a:p>
        </p:txBody>
      </p:sp>
      <p:sp>
        <p:nvSpPr>
          <p:cNvPr id="23554" name="Rectangle 6"/>
          <p:cNvSpPr txBox="1">
            <a:spLocks noGrp="1" noChangeArrowheads="1"/>
          </p:cNvSpPr>
          <p:nvPr/>
        </p:nvSpPr>
        <p:spPr bwMode="auto">
          <a:xfrm>
            <a:off x="0" y="9431338"/>
            <a:ext cx="2892425" cy="495300"/>
          </a:xfrm>
          <a:prstGeom prst="rect">
            <a:avLst/>
          </a:prstGeom>
          <a:noFill/>
          <a:ln w="9525">
            <a:noFill/>
            <a:miter lim="800000"/>
            <a:headEnd/>
            <a:tailEnd/>
          </a:ln>
        </p:spPr>
        <p:txBody>
          <a:bodyPr lIns="91031" tIns="45517" rIns="91031" bIns="45517" anchor="b"/>
          <a:lstStyle/>
          <a:p>
            <a:pPr defTabSz="869950" eaLnBrk="0" hangingPunct="0"/>
            <a:r>
              <a:rPr lang="it-IT" altLang="it-IT" sz="800"/>
              <a:t>Lucidi ARCO 07/2011</a:t>
            </a:r>
          </a:p>
        </p:txBody>
      </p:sp>
      <p:sp>
        <p:nvSpPr>
          <p:cNvPr id="23555" name="Rectangle 7"/>
          <p:cNvSpPr txBox="1">
            <a:spLocks noGrp="1" noChangeArrowheads="1"/>
          </p:cNvSpPr>
          <p:nvPr/>
        </p:nvSpPr>
        <p:spPr bwMode="auto">
          <a:xfrm>
            <a:off x="3776663" y="9431338"/>
            <a:ext cx="2892425" cy="495300"/>
          </a:xfrm>
          <a:prstGeom prst="rect">
            <a:avLst/>
          </a:prstGeom>
          <a:noFill/>
          <a:ln w="9525">
            <a:noFill/>
            <a:miter lim="800000"/>
            <a:headEnd/>
            <a:tailEnd/>
          </a:ln>
        </p:spPr>
        <p:txBody>
          <a:bodyPr lIns="91031" tIns="45517" rIns="91031" bIns="45517" anchor="b"/>
          <a:lstStyle/>
          <a:p>
            <a:pPr algn="r" defTabSz="869950" eaLnBrk="0" hangingPunct="0"/>
            <a:fld id="{608C6A6F-751A-40CE-B607-0E11D587C5FF}" type="slidenum">
              <a:rPr lang="it-IT" altLang="it-IT" sz="900"/>
              <a:pPr algn="r" defTabSz="869950" eaLnBrk="0" hangingPunct="0"/>
              <a:t>5</a:t>
            </a:fld>
            <a:endParaRPr lang="it-IT" altLang="it-IT" sz="900"/>
          </a:p>
        </p:txBody>
      </p:sp>
      <p:sp>
        <p:nvSpPr>
          <p:cNvPr id="23556" name="Rectangle 3074"/>
          <p:cNvSpPr>
            <a:spLocks noGrp="1" noRot="1" noChangeAspect="1" noChangeArrowheads="1" noTextEdit="1"/>
          </p:cNvSpPr>
          <p:nvPr>
            <p:ph type="sldImg"/>
          </p:nvPr>
        </p:nvSpPr>
        <p:spPr>
          <a:xfrm>
            <a:off x="695325" y="995363"/>
            <a:ext cx="4843463" cy="3354387"/>
          </a:xfrm>
          <a:ln w="12700" cap="flat">
            <a:solidFill>
              <a:schemeClr val="tx1"/>
            </a:solidFill>
          </a:ln>
        </p:spPr>
      </p:sp>
      <p:sp>
        <p:nvSpPr>
          <p:cNvPr id="23557" name="Rectangle 3075"/>
          <p:cNvSpPr>
            <a:spLocks noGrp="1" noChangeArrowheads="1"/>
          </p:cNvSpPr>
          <p:nvPr>
            <p:ph type="body" idx="1"/>
          </p:nvPr>
        </p:nvSpPr>
        <p:spPr>
          <a:xfrm>
            <a:off x="892175" y="4713288"/>
            <a:ext cx="4884738" cy="4468812"/>
          </a:xfrm>
          <a:noFill/>
          <a:ln/>
        </p:spPr>
        <p:txBody>
          <a:bodyPr lIns="91031" tIns="45517" rIns="91031" bIns="45517"/>
          <a:lstStyle/>
          <a:p>
            <a:pPr eaLnBrk="1" hangingPunct="1"/>
            <a:endParaRPr lang="it-IT" altLang="it-IT">
              <a:ea typeface="ＭＳ Ｐゴシック" pitchFamily="34" charset="-128"/>
            </a:endParaRPr>
          </a:p>
        </p:txBody>
      </p:sp>
    </p:spTree>
    <p:extLst>
      <p:ext uri="{BB962C8B-B14F-4D97-AF65-F5344CB8AC3E}">
        <p14:creationId xmlns:p14="http://schemas.microsoft.com/office/powerpoint/2010/main" val="722073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pPr defTabSz="909638"/>
            <a:fld id="{807E895A-DF05-402A-B32E-97A5987A4790}" type="slidenum">
              <a:rPr lang="it-IT" smtClean="0">
                <a:solidFill>
                  <a:srgbClr val="000000"/>
                </a:solidFill>
                <a:latin typeface="Arial" charset="0"/>
              </a:rPr>
              <a:pPr defTabSz="909638"/>
              <a:t>6</a:t>
            </a:fld>
            <a:endParaRPr lang="it-IT">
              <a:solidFill>
                <a:srgbClr val="000000"/>
              </a:solidFill>
              <a:latin typeface="Arial" charset="0"/>
            </a:endParaRPr>
          </a:p>
        </p:txBody>
      </p:sp>
      <p:sp>
        <p:nvSpPr>
          <p:cNvPr id="25602" name="Rectangle 2"/>
          <p:cNvSpPr>
            <a:spLocks noGrp="1" noRot="1" noChangeAspect="1" noChangeArrowheads="1" noTextEdit="1"/>
          </p:cNvSpPr>
          <p:nvPr>
            <p:ph type="sldImg"/>
          </p:nvPr>
        </p:nvSpPr>
        <p:spPr>
          <a:solidFill>
            <a:srgbClr val="FFFFFF"/>
          </a:solidFill>
          <a:ln/>
        </p:spPr>
      </p:sp>
      <p:sp>
        <p:nvSpPr>
          <p:cNvPr id="25603" name="Rectangle 3"/>
          <p:cNvSpPr>
            <a:spLocks noGrp="1" noChangeArrowheads="1"/>
          </p:cNvSpPr>
          <p:nvPr>
            <p:ph type="body" idx="1"/>
          </p:nvPr>
        </p:nvSpPr>
        <p:spPr>
          <a:xfrm>
            <a:off x="438150" y="4614863"/>
            <a:ext cx="5722938" cy="5029200"/>
          </a:xfrm>
          <a:solidFill>
            <a:srgbClr val="FFFFFF"/>
          </a:solidFill>
          <a:ln>
            <a:solidFill>
              <a:srgbClr val="000000"/>
            </a:solidFill>
          </a:ln>
        </p:spPr>
        <p:txBody>
          <a:bodyPr/>
          <a:lstStyle/>
          <a:p>
            <a:endParaRPr lang="it-IT">
              <a:ea typeface="ＭＳ Ｐゴシック" pitchFamily="34" charset="-128"/>
            </a:endParaRPr>
          </a:p>
        </p:txBody>
      </p:sp>
    </p:spTree>
    <p:extLst>
      <p:ext uri="{BB962C8B-B14F-4D97-AF65-F5344CB8AC3E}">
        <p14:creationId xmlns:p14="http://schemas.microsoft.com/office/powerpoint/2010/main" val="483105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A7A415DC-3D26-4237-8979-D41085EEE15F}" type="slidenum">
              <a:rPr lang="en-US" smtClean="0"/>
              <a:pPr>
                <a:defRPr/>
              </a:pPr>
              <a:t>7</a:t>
            </a:fld>
            <a:endParaRPr lang="en-US"/>
          </a:p>
        </p:txBody>
      </p:sp>
    </p:spTree>
    <p:extLst>
      <p:ext uri="{BB962C8B-B14F-4D97-AF65-F5344CB8AC3E}">
        <p14:creationId xmlns:p14="http://schemas.microsoft.com/office/powerpoint/2010/main" val="2192023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A67C2013-F324-4F91-A96A-E3D51D9A73FB}" type="slidenum">
              <a:rPr lang="it-IT" smtClean="0">
                <a:latin typeface="Arial" charset="0"/>
              </a:rPr>
              <a:pPr/>
              <a:t>8</a:t>
            </a:fld>
            <a:endParaRPr lang="it-IT">
              <a:latin typeface="Arial"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669925" y="4675188"/>
            <a:ext cx="5335588" cy="4465637"/>
          </a:xfrm>
          <a:noFill/>
          <a:ln/>
        </p:spPr>
        <p:txBody>
          <a:bodyPr/>
          <a:lstStyle/>
          <a:p>
            <a:pPr algn="just" eaLnBrk="1" hangingPunct="1">
              <a:lnSpc>
                <a:spcPct val="90000"/>
              </a:lnSpc>
            </a:pPr>
            <a:endParaRPr lang="it-IT" sz="1300">
              <a:ea typeface="ＭＳ Ｐゴシック" pitchFamily="34" charset="-128"/>
            </a:endParaRPr>
          </a:p>
        </p:txBody>
      </p:sp>
    </p:spTree>
    <p:extLst>
      <p:ext uri="{BB962C8B-B14F-4D97-AF65-F5344CB8AC3E}">
        <p14:creationId xmlns:p14="http://schemas.microsoft.com/office/powerpoint/2010/main" val="2085746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76FB554B-1022-41B9-AC6D-C30F42256E69}" type="slidenum">
              <a:rPr lang="it-IT" smtClean="0">
                <a:latin typeface="Arial" charset="0"/>
              </a:rPr>
              <a:pPr/>
              <a:t>13</a:t>
            </a:fld>
            <a:endParaRPr lang="it-IT">
              <a:latin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669925" y="4675188"/>
            <a:ext cx="5335588" cy="4465637"/>
          </a:xfrm>
          <a:noFill/>
          <a:ln/>
        </p:spPr>
        <p:txBody>
          <a:bodyPr/>
          <a:lstStyle/>
          <a:p>
            <a:pPr algn="just" eaLnBrk="1" hangingPunct="1">
              <a:lnSpc>
                <a:spcPct val="90000"/>
              </a:lnSpc>
            </a:pPr>
            <a:endParaRPr lang="it-IT" sz="1300">
              <a:ea typeface="ＭＳ Ｐゴシック" pitchFamily="34" charset="-128"/>
            </a:endParaRPr>
          </a:p>
        </p:txBody>
      </p:sp>
    </p:spTree>
    <p:extLst>
      <p:ext uri="{BB962C8B-B14F-4D97-AF65-F5344CB8AC3E}">
        <p14:creationId xmlns:p14="http://schemas.microsoft.com/office/powerpoint/2010/main" val="179968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8544F005-2E09-40C6-9466-1706DCC650E6}" type="slidenum">
              <a:rPr lang="it-IT" smtClean="0">
                <a:latin typeface="Arial" charset="0"/>
              </a:rPr>
              <a:pPr/>
              <a:t>24</a:t>
            </a:fld>
            <a:endParaRPr lang="it-IT">
              <a:latin typeface="Arial"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669925" y="4675188"/>
            <a:ext cx="5335588" cy="4465637"/>
          </a:xfrm>
          <a:noFill/>
          <a:ln/>
        </p:spPr>
        <p:txBody>
          <a:bodyPr/>
          <a:lstStyle/>
          <a:p>
            <a:pPr algn="just" eaLnBrk="1" hangingPunct="1">
              <a:lnSpc>
                <a:spcPct val="90000"/>
              </a:lnSpc>
            </a:pPr>
            <a:endParaRPr lang="it-IT" sz="1300">
              <a:ea typeface="ＭＳ Ｐゴシック" pitchFamily="34" charset="-128"/>
            </a:endParaRPr>
          </a:p>
        </p:txBody>
      </p:sp>
    </p:spTree>
    <p:extLst>
      <p:ext uri="{BB962C8B-B14F-4D97-AF65-F5344CB8AC3E}">
        <p14:creationId xmlns:p14="http://schemas.microsoft.com/office/powerpoint/2010/main" val="32771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922159E3-7801-43E6-8D1A-FD203DC347AD}" type="slidenum">
              <a:rPr lang="it-IT" smtClean="0">
                <a:solidFill>
                  <a:srgbClr val="000000"/>
                </a:solidFill>
                <a:latin typeface="Arial" charset="0"/>
              </a:rPr>
              <a:pPr/>
              <a:t>28</a:t>
            </a:fld>
            <a:endParaRPr lang="it-IT">
              <a:solidFill>
                <a:srgbClr val="000000"/>
              </a:solidFill>
              <a:latin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669925" y="4675188"/>
            <a:ext cx="5335588" cy="4465637"/>
          </a:xfrm>
          <a:noFill/>
          <a:ln/>
        </p:spPr>
        <p:txBody>
          <a:bodyPr/>
          <a:lstStyle/>
          <a:p>
            <a:pPr algn="just" eaLnBrk="1" hangingPunct="1">
              <a:lnSpc>
                <a:spcPct val="90000"/>
              </a:lnSpc>
            </a:pPr>
            <a:endParaRPr lang="it-IT" sz="1300">
              <a:ea typeface="ＭＳ Ｐゴシック" pitchFamily="34" charset="-128"/>
            </a:endParaRPr>
          </a:p>
        </p:txBody>
      </p:sp>
    </p:spTree>
    <p:extLst>
      <p:ext uri="{BB962C8B-B14F-4D97-AF65-F5344CB8AC3E}">
        <p14:creationId xmlns:p14="http://schemas.microsoft.com/office/powerpoint/2010/main" val="3745215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fld id="{617FD0CF-BBAC-4145-9B92-B5921D23F865}" type="slidenum">
              <a:rPr lang="it-IT" smtClean="0">
                <a:latin typeface="Arial" charset="0"/>
              </a:rPr>
              <a:pPr/>
              <a:t>38</a:t>
            </a:fld>
            <a:endParaRPr lang="it-IT">
              <a:latin typeface="Arial"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669925" y="4675188"/>
            <a:ext cx="5335588" cy="4465637"/>
          </a:xfrm>
          <a:noFill/>
          <a:ln/>
        </p:spPr>
        <p:txBody>
          <a:bodyPr/>
          <a:lstStyle/>
          <a:p>
            <a:pPr algn="just" eaLnBrk="1" hangingPunct="1">
              <a:lnSpc>
                <a:spcPct val="90000"/>
              </a:lnSpc>
            </a:pPr>
            <a:endParaRPr lang="it-IT" sz="1300">
              <a:ea typeface="ＭＳ Ｐゴシック" pitchFamily="34" charset="-128"/>
            </a:endParaRPr>
          </a:p>
        </p:txBody>
      </p:sp>
    </p:spTree>
    <p:extLst>
      <p:ext uri="{BB962C8B-B14F-4D97-AF65-F5344CB8AC3E}">
        <p14:creationId xmlns:p14="http://schemas.microsoft.com/office/powerpoint/2010/main" val="181952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pic>
        <p:nvPicPr>
          <p:cNvPr id="4" name="Image 22" descr="zoom-6514091-3.jpg"/>
          <p:cNvPicPr>
            <a:picLocks noChangeAspect="1"/>
          </p:cNvPicPr>
          <p:nvPr userDrawn="1"/>
        </p:nvPicPr>
        <p:blipFill>
          <a:blip r:embed="rId2" cstate="print"/>
          <a:srcRect l="14035" t="1157" r="9943" b="13179"/>
          <a:stretch>
            <a:fillRect/>
          </a:stretch>
        </p:blipFill>
        <p:spPr bwMode="auto">
          <a:xfrm>
            <a:off x="0" y="0"/>
            <a:ext cx="9917113" cy="6865938"/>
          </a:xfrm>
          <a:prstGeom prst="rect">
            <a:avLst/>
          </a:prstGeom>
          <a:noFill/>
          <a:ln w="9525">
            <a:noFill/>
            <a:miter lim="800000"/>
            <a:headEnd/>
            <a:tailEnd/>
          </a:ln>
        </p:spPr>
      </p:pic>
      <p:sp>
        <p:nvSpPr>
          <p:cNvPr id="5" name="Rectangle 12"/>
          <p:cNvSpPr>
            <a:spLocks noChangeAspect="1"/>
          </p:cNvSpPr>
          <p:nvPr userDrawn="1"/>
        </p:nvSpPr>
        <p:spPr bwMode="auto">
          <a:xfrm>
            <a:off x="0" y="5176838"/>
            <a:ext cx="9934575" cy="1681162"/>
          </a:xfrm>
          <a:prstGeom prst="rect">
            <a:avLst/>
          </a:prstGeom>
          <a:solidFill>
            <a:srgbClr val="FFFFFF"/>
          </a:solidFill>
          <a:ln w="9525" cap="flat" cmpd="sng" algn="ctr">
            <a:noFill/>
            <a:prstDash val="solid"/>
            <a:round/>
            <a:headEnd type="none" w="med" len="med"/>
            <a:tailEnd type="none" w="med" len="med"/>
          </a:ln>
          <a:effectLst/>
        </p:spPr>
        <p:txBody>
          <a:bodyPr/>
          <a:lstStyle/>
          <a:p>
            <a:pPr>
              <a:defRPr/>
            </a:pPr>
            <a:endParaRPr lang="fr-FR" dirty="0">
              <a:cs typeface="+mn-cs"/>
            </a:endParaRPr>
          </a:p>
        </p:txBody>
      </p:sp>
      <p:sp>
        <p:nvSpPr>
          <p:cNvPr id="6" name="Rectangle 10"/>
          <p:cNvSpPr>
            <a:spLocks noChangeAspect="1"/>
          </p:cNvSpPr>
          <p:nvPr userDrawn="1"/>
        </p:nvSpPr>
        <p:spPr bwMode="auto">
          <a:xfrm>
            <a:off x="-23813" y="0"/>
            <a:ext cx="9955213" cy="5187950"/>
          </a:xfrm>
          <a:prstGeom prst="rect">
            <a:avLst/>
          </a:prstGeom>
          <a:solidFill>
            <a:srgbClr val="62A833">
              <a:alpha val="91000"/>
            </a:srgbClr>
          </a:solidFill>
          <a:ln w="9525" cap="flat" cmpd="sng" algn="ctr">
            <a:noFill/>
            <a:prstDash val="solid"/>
            <a:round/>
            <a:headEnd type="none" w="med" len="med"/>
            <a:tailEnd type="none" w="med" len="med"/>
          </a:ln>
          <a:effectLst/>
        </p:spPr>
        <p:txBody>
          <a:bodyPr/>
          <a:lstStyle/>
          <a:p>
            <a:pPr>
              <a:defRPr/>
            </a:pPr>
            <a:endParaRPr lang="fr-FR" dirty="0">
              <a:solidFill>
                <a:srgbClr val="62A833"/>
              </a:solidFill>
              <a:cs typeface="+mn-cs"/>
            </a:endParaRPr>
          </a:p>
        </p:txBody>
      </p:sp>
      <p:pic>
        <p:nvPicPr>
          <p:cNvPr id="7" name="Immagine 9"/>
          <p:cNvPicPr>
            <a:picLocks noChangeAspect="1"/>
          </p:cNvPicPr>
          <p:nvPr userDrawn="1"/>
        </p:nvPicPr>
        <p:blipFill>
          <a:blip r:embed="rId3" cstate="print"/>
          <a:srcRect/>
          <a:stretch>
            <a:fillRect/>
          </a:stretch>
        </p:blipFill>
        <p:spPr bwMode="auto">
          <a:xfrm>
            <a:off x="628650" y="5478463"/>
            <a:ext cx="1714500" cy="838200"/>
          </a:xfrm>
          <a:prstGeom prst="rect">
            <a:avLst/>
          </a:prstGeom>
          <a:noFill/>
          <a:ln w="9525">
            <a:noFill/>
            <a:miter lim="800000"/>
            <a:headEnd/>
            <a:tailEnd/>
          </a:ln>
        </p:spPr>
      </p:pic>
      <p:sp>
        <p:nvSpPr>
          <p:cNvPr id="8" name="CasellaDiTesto 5"/>
          <p:cNvSpPr txBox="1">
            <a:spLocks noChangeArrowheads="1"/>
          </p:cNvSpPr>
          <p:nvPr userDrawn="1"/>
        </p:nvSpPr>
        <p:spPr bwMode="auto">
          <a:xfrm>
            <a:off x="2476500" y="5888038"/>
            <a:ext cx="5480050" cy="400050"/>
          </a:xfrm>
          <a:prstGeom prst="rect">
            <a:avLst/>
          </a:prstGeom>
          <a:noFill/>
          <a:ln>
            <a:noFill/>
          </a:ln>
          <a:extLst/>
        </p:spPr>
        <p:txBody>
          <a:bodyPr lIns="0" tIns="0" rIns="0" bIns="0">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spcAft>
                <a:spcPts val="600"/>
              </a:spcAft>
              <a:defRPr/>
            </a:pPr>
            <a:r>
              <a:rPr lang="it-IT" sz="1300" dirty="0">
                <a:solidFill>
                  <a:srgbClr val="2D87AD"/>
                </a:solidFill>
                <a:latin typeface="Arial"/>
                <a:cs typeface="Arial"/>
              </a:rPr>
              <a:t>Il FONDO PENSIONE COMPLEMENTARE DEI LAVORATORI DELLA PUBBLICA AMMINISTRAZIONE E DELLA SANITÀ</a:t>
            </a:r>
          </a:p>
        </p:txBody>
      </p:sp>
      <p:sp>
        <p:nvSpPr>
          <p:cNvPr id="9" name="Rectangle 23"/>
          <p:cNvSpPr>
            <a:spLocks noChangeAspect="1"/>
          </p:cNvSpPr>
          <p:nvPr userDrawn="1"/>
        </p:nvSpPr>
        <p:spPr bwMode="auto">
          <a:xfrm>
            <a:off x="0" y="4724400"/>
            <a:ext cx="9918700" cy="457200"/>
          </a:xfrm>
          <a:prstGeom prst="rect">
            <a:avLst/>
          </a:prstGeom>
          <a:solidFill>
            <a:srgbClr val="007DA4">
              <a:alpha val="85000"/>
            </a:srgbClr>
          </a:solidFill>
          <a:ln w="9525" cap="flat" cmpd="sng" algn="ctr">
            <a:noFill/>
            <a:prstDash val="solid"/>
            <a:round/>
            <a:headEnd type="none" w="med" len="med"/>
            <a:tailEnd type="none" w="med" len="med"/>
          </a:ln>
          <a:effectLst/>
        </p:spPr>
        <p:txBody>
          <a:bodyPr/>
          <a:lstStyle/>
          <a:p>
            <a:pPr>
              <a:defRPr/>
            </a:pPr>
            <a:endParaRPr lang="fr-FR">
              <a:cs typeface="+mn-cs"/>
            </a:endParaRPr>
          </a:p>
        </p:txBody>
      </p:sp>
      <p:sp>
        <p:nvSpPr>
          <p:cNvPr id="1888258" name="Rectangle 2"/>
          <p:cNvSpPr>
            <a:spLocks noGrp="1" noChangeArrowheads="1"/>
          </p:cNvSpPr>
          <p:nvPr>
            <p:ph type="ctrTitle"/>
          </p:nvPr>
        </p:nvSpPr>
        <p:spPr>
          <a:xfrm>
            <a:off x="660401" y="1981201"/>
            <a:ext cx="8585200" cy="1152525"/>
          </a:xfrm>
          <a:noFill/>
          <a:ln>
            <a:noFill/>
          </a:ln>
        </p:spPr>
        <p:txBody>
          <a:bodyPr lIns="0" tIns="0" rIns="0" bIns="0"/>
          <a:lstStyle>
            <a:lvl1pPr algn="l">
              <a:defRPr sz="6000" b="1" i="0" cap="none">
                <a:solidFill>
                  <a:schemeClr val="bg1"/>
                </a:solidFill>
                <a:latin typeface="Arial"/>
                <a:cs typeface="Arial"/>
              </a:defRPr>
            </a:lvl1pPr>
          </a:lstStyle>
          <a:p>
            <a:r>
              <a:rPr lang="it-IT" dirty="0"/>
              <a:t>Fare clic per modificare lo stile del titolo</a:t>
            </a:r>
          </a:p>
        </p:txBody>
      </p:sp>
      <p:sp>
        <p:nvSpPr>
          <p:cNvPr id="1888259" name="Rectangle 3"/>
          <p:cNvSpPr>
            <a:spLocks noGrp="1" noChangeArrowheads="1"/>
          </p:cNvSpPr>
          <p:nvPr>
            <p:ph type="subTitle" idx="1"/>
          </p:nvPr>
        </p:nvSpPr>
        <p:spPr>
          <a:xfrm>
            <a:off x="660400" y="3409463"/>
            <a:ext cx="8585200" cy="990600"/>
          </a:xfrm>
        </p:spPr>
        <p:txBody>
          <a:bodyPr lIns="0" tIns="0" rIns="0" bIns="0"/>
          <a:lstStyle>
            <a:lvl1pPr marL="0" indent="0" algn="l">
              <a:buFontTx/>
              <a:buNone/>
              <a:defRPr sz="2000" b="0" i="0">
                <a:solidFill>
                  <a:srgbClr val="FFFFFF"/>
                </a:solidFill>
              </a:defRPr>
            </a:lvl1pPr>
          </a:lstStyle>
          <a:p>
            <a:r>
              <a:rPr lang="it-IT" dirty="0"/>
              <a:t>Fare clic per modificare lo stile del sottotitolo dello schema</a:t>
            </a:r>
          </a:p>
        </p:txBody>
      </p:sp>
      <p:sp>
        <p:nvSpPr>
          <p:cNvPr id="10" name="Rectangle 4"/>
          <p:cNvSpPr>
            <a:spLocks noGrp="1" noChangeArrowheads="1"/>
          </p:cNvSpPr>
          <p:nvPr>
            <p:ph type="ftr" sz="quarter" idx="10"/>
          </p:nvPr>
        </p:nvSpPr>
        <p:spPr/>
        <p:txBody>
          <a:bodyPr/>
          <a:lstStyle>
            <a:lvl1pPr algn="l">
              <a:defRPr sz="800" b="1" smtClean="0">
                <a:solidFill>
                  <a:srgbClr val="153059"/>
                </a:solidFill>
                <a:latin typeface="Arial" pitchFamily="34" charset="0"/>
                <a:ea typeface="+mn-ea"/>
                <a:cs typeface="+mn-cs"/>
              </a:defRPr>
            </a:lvl1pPr>
          </a:lstStyle>
          <a:p>
            <a:pPr>
              <a:defRPr/>
            </a:pPr>
            <a:r>
              <a:rPr lang="it-IT"/>
              <a:t>FONDO PERSEO SIRIO Iscritto al n. 164 dell’Albo COVIP Sede legale: via degli Scialoja, 3 - 00196 Roma</a:t>
            </a:r>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Espace réservé du pied de page 4"/>
          <p:cNvSpPr>
            <a:spLocks noGrp="1" noChangeArrowheads="1"/>
          </p:cNvSpPr>
          <p:nvPr>
            <p:ph type="ftr" sz="quarter" idx="10"/>
          </p:nvPr>
        </p:nvSpPr>
        <p:spPr/>
        <p:txBody>
          <a:bodyPr/>
          <a:lstStyle>
            <a:lvl1pPr algn="l">
              <a:defRPr sz="800" b="1" smtClean="0">
                <a:solidFill>
                  <a:srgbClr val="153059"/>
                </a:solidFill>
                <a:latin typeface="Arial" pitchFamily="34" charset="0"/>
                <a:ea typeface="+mn-ea"/>
                <a:cs typeface="+mn-cs"/>
              </a:defRPr>
            </a:lvl1pPr>
          </a:lstStyle>
          <a:p>
            <a:pPr>
              <a:defRPr/>
            </a:pPr>
            <a:r>
              <a:rPr lang="it-IT"/>
              <a:t>FONDO PERSEO SIRIO Iscritto al n. 164 dell’Albo COVIP Sede legale: via degli Scialoja, 3 - 00196 Roma</a:t>
            </a:r>
            <a:endParaRPr lang="it-IT" dirty="0"/>
          </a:p>
        </p:txBody>
      </p:sp>
      <p:sp>
        <p:nvSpPr>
          <p:cNvPr id="3" name="Espace réservé du numéro de diapositive 14"/>
          <p:cNvSpPr>
            <a:spLocks noGrp="1"/>
          </p:cNvSpPr>
          <p:nvPr>
            <p:ph type="sldNum" sz="quarter" idx="11"/>
          </p:nvPr>
        </p:nvSpPr>
        <p:spPr/>
        <p:txBody>
          <a:bodyPr/>
          <a:lstStyle>
            <a:lvl1pPr algn="r" rtl="0" fontAlgn="base">
              <a:lnSpc>
                <a:spcPct val="90000"/>
              </a:lnSpc>
              <a:spcBef>
                <a:spcPct val="0"/>
              </a:spcBef>
              <a:spcAft>
                <a:spcPct val="0"/>
              </a:spcAft>
              <a:defRPr lang="fr-FR" sz="800" b="1" kern="1200" smtClean="0">
                <a:solidFill>
                  <a:srgbClr val="153059"/>
                </a:solidFill>
                <a:latin typeface="Arial" pitchFamily="34" charset="0"/>
                <a:ea typeface="+mn-ea"/>
                <a:cs typeface="+mn-cs"/>
              </a:defRPr>
            </a:lvl1pPr>
          </a:lstStyle>
          <a:p>
            <a:pPr>
              <a:defRPr/>
            </a:pPr>
            <a:fld id="{954FEBE0-4FB7-4DFB-8ED7-17A05F82AE76}" type="slidenum">
              <a:rPr/>
              <a:pPr>
                <a:defRPr/>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cxnSp>
        <p:nvCxnSpPr>
          <p:cNvPr id="5" name="Connecteur droit 12"/>
          <p:cNvCxnSpPr>
            <a:cxnSpLocks noChangeShapeType="1"/>
          </p:cNvCxnSpPr>
          <p:nvPr userDrawn="1"/>
        </p:nvCxnSpPr>
        <p:spPr bwMode="auto">
          <a:xfrm rot="5400000">
            <a:off x="9205913" y="6704013"/>
            <a:ext cx="153987" cy="1587"/>
          </a:xfrm>
          <a:prstGeom prst="line">
            <a:avLst/>
          </a:prstGeom>
          <a:noFill/>
          <a:ln w="9525" algn="ctr">
            <a:solidFill>
              <a:schemeClr val="tx1"/>
            </a:solidFill>
            <a:round/>
            <a:headEnd/>
            <a:tailEnd/>
          </a:ln>
        </p:spPr>
      </p:cxnSp>
      <p:sp>
        <p:nvSpPr>
          <p:cNvPr id="2" name="Titolo 1"/>
          <p:cNvSpPr>
            <a:spLocks noGrp="1"/>
          </p:cNvSpPr>
          <p:nvPr>
            <p:ph type="title"/>
          </p:nvPr>
        </p:nvSpPr>
        <p:spPr>
          <a:xfrm>
            <a:off x="1941645" y="4800602"/>
            <a:ext cx="5943600" cy="566739"/>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941645" y="5367340"/>
            <a:ext cx="59436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6" name="Rectangle 4"/>
          <p:cNvSpPr>
            <a:spLocks noGrp="1" noChangeArrowheads="1"/>
          </p:cNvSpPr>
          <p:nvPr>
            <p:ph type="ftr" sz="quarter" idx="10"/>
          </p:nvPr>
        </p:nvSpPr>
        <p:spPr/>
        <p:txBody>
          <a:bodyPr/>
          <a:lstStyle>
            <a:lvl1pPr algn="l">
              <a:defRPr sz="800" b="1" dirty="0" smtClean="0">
                <a:solidFill>
                  <a:srgbClr val="000000"/>
                </a:solidFill>
                <a:latin typeface="Arial" pitchFamily="34" charset="0"/>
                <a:ea typeface="+mn-ea"/>
                <a:cs typeface="+mn-cs"/>
              </a:defRPr>
            </a:lvl1pPr>
          </a:lstStyle>
          <a:p>
            <a:pPr>
              <a:defRPr/>
            </a:pPr>
            <a:r>
              <a:rPr lang="it-IT"/>
              <a:t>FONDO PERSEO SIRIO Iscritto al n. 164 dell’Albo COVIP Sede legale: via degli Scialoja, 3 - 00196 Roma</a:t>
            </a:r>
          </a:p>
        </p:txBody>
      </p:sp>
      <p:sp>
        <p:nvSpPr>
          <p:cNvPr id="7" name="Espace réservé du numéro de diapositive 14"/>
          <p:cNvSpPr>
            <a:spLocks noGrp="1"/>
          </p:cNvSpPr>
          <p:nvPr>
            <p:ph type="sldNum" sz="quarter" idx="11"/>
          </p:nvPr>
        </p:nvSpPr>
        <p:spPr/>
        <p:txBody>
          <a:bodyPr/>
          <a:lstStyle>
            <a:lvl1pPr algn="r" rtl="0" fontAlgn="base">
              <a:lnSpc>
                <a:spcPct val="90000"/>
              </a:lnSpc>
              <a:spcBef>
                <a:spcPct val="0"/>
              </a:spcBef>
              <a:spcAft>
                <a:spcPct val="0"/>
              </a:spcAft>
              <a:defRPr lang="fr-FR" sz="800" b="1" kern="1200" smtClean="0">
                <a:solidFill>
                  <a:srgbClr val="000000"/>
                </a:solidFill>
                <a:latin typeface="Arial" pitchFamily="34" charset="0"/>
                <a:ea typeface="+mn-ea"/>
                <a:cs typeface="+mn-cs"/>
              </a:defRPr>
            </a:lvl1pPr>
          </a:lstStyle>
          <a:p>
            <a:pPr>
              <a:defRPr/>
            </a:pPr>
            <a:fld id="{0D53F549-DD65-4F30-923E-F2B7B6E26184}" type="slidenum">
              <a:rPr/>
              <a:pPr>
                <a:defRPr/>
              </a:pP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olo e testo verticale">
    <p:spTree>
      <p:nvGrpSpPr>
        <p:cNvPr id="1" name=""/>
        <p:cNvGrpSpPr/>
        <p:nvPr/>
      </p:nvGrpSpPr>
      <p:grpSpPr>
        <a:xfrm>
          <a:off x="0" y="0"/>
          <a:ext cx="0" cy="0"/>
          <a:chOff x="0" y="0"/>
          <a:chExt cx="0" cy="0"/>
        </a:xfrm>
      </p:grpSpPr>
      <p:sp>
        <p:nvSpPr>
          <p:cNvPr id="4" name="Rectangle 9"/>
          <p:cNvSpPr/>
          <p:nvPr userDrawn="1"/>
        </p:nvSpPr>
        <p:spPr bwMode="auto">
          <a:xfrm>
            <a:off x="0" y="0"/>
            <a:ext cx="9906000" cy="6858000"/>
          </a:xfrm>
          <a:prstGeom prst="rect">
            <a:avLst/>
          </a:prstGeom>
          <a:solidFill>
            <a:srgbClr val="7EAD57"/>
          </a:solidFill>
          <a:ln w="9525" cap="flat" cmpd="sng" algn="ctr">
            <a:noFill/>
            <a:prstDash val="solid"/>
            <a:round/>
            <a:headEnd type="none" w="med" len="med"/>
            <a:tailEnd type="none" w="med" len="med"/>
          </a:ln>
          <a:effectLst/>
        </p:spPr>
        <p:txBody>
          <a:bodyPr/>
          <a:lstStyle/>
          <a:p>
            <a:pPr>
              <a:defRPr/>
            </a:pPr>
            <a:endParaRPr lang="fr-FR">
              <a:cs typeface="+mn-cs"/>
            </a:endParaRPr>
          </a:p>
        </p:txBody>
      </p:sp>
      <p:cxnSp>
        <p:nvCxnSpPr>
          <p:cNvPr id="5" name="Connecteur droit 14"/>
          <p:cNvCxnSpPr>
            <a:cxnSpLocks noChangeShapeType="1"/>
          </p:cNvCxnSpPr>
          <p:nvPr userDrawn="1"/>
        </p:nvCxnSpPr>
        <p:spPr bwMode="auto">
          <a:xfrm rot="5400000">
            <a:off x="9251950" y="6704013"/>
            <a:ext cx="153987" cy="1588"/>
          </a:xfrm>
          <a:prstGeom prst="line">
            <a:avLst/>
          </a:prstGeom>
          <a:noFill/>
          <a:ln w="9525" algn="ctr">
            <a:solidFill>
              <a:srgbClr val="153059"/>
            </a:solidFill>
            <a:round/>
            <a:headEnd/>
            <a:tailEnd/>
          </a:ln>
        </p:spPr>
      </p:cxnSp>
      <p:cxnSp>
        <p:nvCxnSpPr>
          <p:cNvPr id="6" name="Connecteur droit 18"/>
          <p:cNvCxnSpPr>
            <a:cxnSpLocks noChangeShapeType="1"/>
          </p:cNvCxnSpPr>
          <p:nvPr userDrawn="1"/>
        </p:nvCxnSpPr>
        <p:spPr bwMode="auto">
          <a:xfrm rot="5400000">
            <a:off x="9251157" y="6706394"/>
            <a:ext cx="152400" cy="1587"/>
          </a:xfrm>
          <a:prstGeom prst="line">
            <a:avLst/>
          </a:prstGeom>
          <a:noFill/>
          <a:ln w="9525" algn="ctr">
            <a:solidFill>
              <a:srgbClr val="153059"/>
            </a:solidFill>
            <a:round/>
            <a:headEnd/>
            <a:tailEnd/>
          </a:ln>
        </p:spPr>
      </p:cxnSp>
      <p:sp>
        <p:nvSpPr>
          <p:cNvPr id="11" name="Titolo 1"/>
          <p:cNvSpPr>
            <a:spLocks noGrp="1"/>
          </p:cNvSpPr>
          <p:nvPr>
            <p:ph type="title"/>
          </p:nvPr>
        </p:nvSpPr>
        <p:spPr>
          <a:xfrm>
            <a:off x="228600" y="1"/>
            <a:ext cx="9429750" cy="865188"/>
          </a:xfrm>
        </p:spPr>
        <p:txBody>
          <a:bodyPr/>
          <a:lstStyle>
            <a:lvl1pPr>
              <a:defRPr>
                <a:solidFill>
                  <a:srgbClr val="153059"/>
                </a:solidFill>
              </a:defRPr>
            </a:lvl1pPr>
          </a:lstStyle>
          <a:p>
            <a:r>
              <a:rPr lang="it-IT" dirty="0"/>
              <a:t>Fare clic per modificare lo stile del titolo</a:t>
            </a:r>
          </a:p>
        </p:txBody>
      </p:sp>
      <p:sp>
        <p:nvSpPr>
          <p:cNvPr id="12" name="Segnaposto testo verticale 2"/>
          <p:cNvSpPr>
            <a:spLocks noGrp="1"/>
          </p:cNvSpPr>
          <p:nvPr>
            <p:ph type="body" orient="vert" idx="1"/>
          </p:nvPr>
        </p:nvSpPr>
        <p:spPr>
          <a:xfrm>
            <a:off x="273447" y="1371600"/>
            <a:ext cx="9362546" cy="4937127"/>
          </a:xfrm>
        </p:spPr>
        <p:txBody>
          <a:bodyPr/>
          <a:lstStyle>
            <a:lvl1pPr>
              <a:buFontTx/>
              <a:buNone/>
              <a:defRPr>
                <a:solidFill>
                  <a:srgbClr val="153059"/>
                </a:solidFill>
              </a:defRPr>
            </a:lvl1pPr>
            <a:lvl2pPr>
              <a:buFontTx/>
              <a:buNone/>
              <a:defRPr>
                <a:solidFill>
                  <a:srgbClr val="153059"/>
                </a:solidFill>
              </a:defRPr>
            </a:lvl2pPr>
            <a:lvl3pPr>
              <a:buFontTx/>
              <a:buNone/>
              <a:defRPr>
                <a:solidFill>
                  <a:srgbClr val="153059"/>
                </a:solidFill>
              </a:defRPr>
            </a:lvl3pPr>
            <a:lvl4pPr>
              <a:buFontTx/>
              <a:buNone/>
              <a:defRPr>
                <a:solidFill>
                  <a:srgbClr val="153059"/>
                </a:solidFill>
              </a:defRPr>
            </a:lvl4pPr>
            <a:lvl5pPr>
              <a:buFontTx/>
              <a:buNone/>
              <a:defRPr>
                <a:solidFill>
                  <a:srgbClr val="153059"/>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ctangle 4"/>
          <p:cNvSpPr>
            <a:spLocks noGrp="1" noChangeArrowheads="1"/>
          </p:cNvSpPr>
          <p:nvPr>
            <p:ph type="ftr" sz="quarter" idx="10"/>
          </p:nvPr>
        </p:nvSpPr>
        <p:spPr/>
        <p:txBody>
          <a:bodyPr/>
          <a:lstStyle>
            <a:lvl1pPr algn="l">
              <a:defRPr sz="800" b="1" smtClean="0">
                <a:solidFill>
                  <a:srgbClr val="153059"/>
                </a:solidFill>
                <a:latin typeface="Arial" pitchFamily="34" charset="0"/>
                <a:ea typeface="+mn-ea"/>
                <a:cs typeface="+mn-cs"/>
              </a:defRPr>
            </a:lvl1pPr>
          </a:lstStyle>
          <a:p>
            <a:pPr>
              <a:defRPr/>
            </a:pPr>
            <a:r>
              <a:rPr lang="it-IT"/>
              <a:t>FONDO PERSEO SIRIO Iscritto al n. 164 dell’Albo COVIP Sede legale: via degli Scialoja, 3 - 00196 Roma</a:t>
            </a:r>
            <a:endParaRPr lang="it-IT" dirty="0"/>
          </a:p>
        </p:txBody>
      </p:sp>
      <p:sp>
        <p:nvSpPr>
          <p:cNvPr id="8" name="Espace réservé du numéro de diapositive 14"/>
          <p:cNvSpPr>
            <a:spLocks noGrp="1"/>
          </p:cNvSpPr>
          <p:nvPr>
            <p:ph type="sldNum" sz="quarter" idx="11"/>
          </p:nvPr>
        </p:nvSpPr>
        <p:spPr/>
        <p:txBody>
          <a:bodyPr/>
          <a:lstStyle>
            <a:lvl1pPr algn="r" rtl="0" fontAlgn="base">
              <a:lnSpc>
                <a:spcPct val="90000"/>
              </a:lnSpc>
              <a:spcBef>
                <a:spcPct val="0"/>
              </a:spcBef>
              <a:spcAft>
                <a:spcPct val="0"/>
              </a:spcAft>
              <a:defRPr lang="fr-FR" sz="800" b="1" kern="1200" smtClean="0">
                <a:solidFill>
                  <a:srgbClr val="153059"/>
                </a:solidFill>
                <a:latin typeface="Arial" pitchFamily="34" charset="0"/>
                <a:ea typeface="+mn-ea"/>
                <a:cs typeface="+mn-cs"/>
              </a:defRPr>
            </a:lvl1pPr>
          </a:lstStyle>
          <a:p>
            <a:pPr>
              <a:defRPr/>
            </a:pPr>
            <a:fld id="{134A4595-6B2D-41AA-B433-BCCC6D6044FA}" type="slidenum">
              <a:rPr/>
              <a:pPr>
                <a:defRPr/>
              </a:pP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3"/>
          <p:cNvSpPr>
            <a:spLocks noGrp="1" noChangeArrowheads="1"/>
          </p:cNvSpPr>
          <p:nvPr>
            <p:ph type="dt" sz="half" idx="10"/>
          </p:nvPr>
        </p:nvSpPr>
        <p:spPr>
          <a:xfrm>
            <a:off x="7712075" y="6597650"/>
            <a:ext cx="2157413" cy="260350"/>
          </a:xfrm>
          <a:prstGeom prst="rect">
            <a:avLst/>
          </a:prstGeom>
        </p:spPr>
        <p:txBody>
          <a:bodyPr/>
          <a:lstStyle>
            <a:lvl1pPr>
              <a:defRPr>
                <a:latin typeface="Arial" pitchFamily="34" charset="0"/>
                <a:cs typeface="+mn-cs"/>
              </a:defRPr>
            </a:lvl1pPr>
          </a:lstStyle>
          <a:p>
            <a:pPr>
              <a:defRPr/>
            </a:pPr>
            <a:endParaRPr lang="it-IT"/>
          </a:p>
        </p:txBody>
      </p:sp>
      <p:sp>
        <p:nvSpPr>
          <p:cNvPr id="4" name="Rectangle 4"/>
          <p:cNvSpPr>
            <a:spLocks noGrp="1" noChangeArrowheads="1"/>
          </p:cNvSpPr>
          <p:nvPr>
            <p:ph type="ftr" sz="quarter" idx="11"/>
          </p:nvPr>
        </p:nvSpPr>
        <p:spPr/>
        <p:txBody>
          <a:bodyPr/>
          <a:lstStyle>
            <a:lvl1pPr>
              <a:lnSpc>
                <a:spcPct val="100000"/>
              </a:lnSpc>
              <a:defRPr b="0"/>
            </a:lvl1pPr>
          </a:lstStyle>
          <a:p>
            <a:pPr>
              <a:defRPr/>
            </a:pPr>
            <a:r>
              <a:rPr lang="it-IT"/>
              <a:t>FONDO PERSEO SIRIO Iscritto al n. 164 dell’Albo COVIP Sede legale: via degli Scialoja, 3 - 00196 Roma</a:t>
            </a:r>
          </a:p>
        </p:txBody>
      </p:sp>
      <p:sp>
        <p:nvSpPr>
          <p:cNvPr id="5" name="Rectangle 5"/>
          <p:cNvSpPr>
            <a:spLocks noGrp="1" noChangeArrowheads="1"/>
          </p:cNvSpPr>
          <p:nvPr>
            <p:ph type="sldNum" sz="quarter" idx="12"/>
          </p:nvPr>
        </p:nvSpPr>
        <p:spPr/>
        <p:txBody>
          <a:bodyPr/>
          <a:lstStyle>
            <a:lvl1pPr>
              <a:defRPr/>
            </a:lvl1pPr>
          </a:lstStyle>
          <a:p>
            <a:pPr>
              <a:defRPr/>
            </a:pPr>
            <a:fld id="{AD25E35D-3FB9-47E1-ABE8-9C7481C4F098}"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lvl1pPr>
              <a:buFont typeface="Wingdings" pitchFamily="2" charset="2"/>
              <a:buChar char="ü"/>
              <a:defRPr sz="1800"/>
            </a:lvl1pPr>
            <a:lvl2pPr>
              <a:buClr>
                <a:srgbClr val="7EAC58"/>
              </a:buClr>
              <a:buFont typeface="Wingdings" pitchFamily="2" charset="2"/>
              <a:buChar char="§"/>
              <a:defRPr sz="1800"/>
            </a:lvl2pPr>
            <a:lvl3pPr>
              <a:buClr>
                <a:srgbClr val="7EAC58"/>
              </a:buClr>
              <a:defRPr sz="1800"/>
            </a:lvl3pPr>
            <a:lvl4pPr>
              <a:defRPr sz="1800"/>
            </a:lvl4pPr>
            <a:lvl5pPr>
              <a:defRPr sz="18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Rectangle 4"/>
          <p:cNvSpPr>
            <a:spLocks noGrp="1" noChangeArrowheads="1"/>
          </p:cNvSpPr>
          <p:nvPr>
            <p:ph type="ftr" sz="quarter" idx="10"/>
          </p:nvPr>
        </p:nvSpPr>
        <p:spPr/>
        <p:txBody>
          <a:bodyPr/>
          <a:lstStyle>
            <a:lvl1pPr algn="l">
              <a:defRPr sz="800" b="1" smtClean="0">
                <a:solidFill>
                  <a:srgbClr val="153059"/>
                </a:solidFill>
                <a:latin typeface="Arial" pitchFamily="34" charset="0"/>
                <a:ea typeface="+mn-ea"/>
                <a:cs typeface="+mn-cs"/>
              </a:defRPr>
            </a:lvl1pPr>
          </a:lstStyle>
          <a:p>
            <a:pPr>
              <a:defRPr/>
            </a:pPr>
            <a:r>
              <a:rPr lang="it-IT"/>
              <a:t>FONDO PERSEO SIRIO Iscritto al n. 164 dell’Albo COVIP Sede legale: via degli Scialoja, 3 - 00196 Roma</a:t>
            </a:r>
            <a:endParaRPr lang="it-IT" dirty="0"/>
          </a:p>
        </p:txBody>
      </p:sp>
      <p:sp>
        <p:nvSpPr>
          <p:cNvPr id="5" name="Espace réservé du numéro de diapositive 14"/>
          <p:cNvSpPr>
            <a:spLocks noGrp="1"/>
          </p:cNvSpPr>
          <p:nvPr>
            <p:ph type="sldNum" sz="quarter" idx="11"/>
          </p:nvPr>
        </p:nvSpPr>
        <p:spPr/>
        <p:txBody>
          <a:bodyPr/>
          <a:lstStyle>
            <a:lvl1pPr algn="r" rtl="0" fontAlgn="base">
              <a:lnSpc>
                <a:spcPct val="90000"/>
              </a:lnSpc>
              <a:spcBef>
                <a:spcPct val="0"/>
              </a:spcBef>
              <a:spcAft>
                <a:spcPct val="0"/>
              </a:spcAft>
              <a:defRPr lang="fr-FR" sz="800" b="1" kern="1200" smtClean="0">
                <a:solidFill>
                  <a:srgbClr val="153059"/>
                </a:solidFill>
                <a:latin typeface="Arial" pitchFamily="34" charset="0"/>
                <a:ea typeface="+mn-ea"/>
                <a:cs typeface="+mn-cs"/>
              </a:defRPr>
            </a:lvl1pPr>
          </a:lstStyle>
          <a:p>
            <a:pPr>
              <a:defRPr/>
            </a:pPr>
            <a:fld id="{95904E82-99A9-4D3B-A23D-537F45650900}" type="slidenum">
              <a:rPr/>
              <a:pPr>
                <a:defRPr/>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it-IT"/>
              <a:t>Cliquez et modifiez le titre</a:t>
            </a:r>
            <a:endParaRPr lang="fr-FR"/>
          </a:p>
        </p:txBody>
      </p:sp>
      <p:sp>
        <p:nvSpPr>
          <p:cNvPr id="3" name="Espace réservé du pied de page 4"/>
          <p:cNvSpPr>
            <a:spLocks noGrp="1" noChangeArrowheads="1"/>
          </p:cNvSpPr>
          <p:nvPr>
            <p:ph type="ftr" sz="quarter" idx="10"/>
          </p:nvPr>
        </p:nvSpPr>
        <p:spPr/>
        <p:txBody>
          <a:bodyPr/>
          <a:lstStyle>
            <a:lvl1pPr algn="l">
              <a:defRPr sz="800" b="1" smtClean="0">
                <a:solidFill>
                  <a:srgbClr val="153059"/>
                </a:solidFill>
                <a:latin typeface="Arial" pitchFamily="34" charset="0"/>
                <a:ea typeface="+mn-ea"/>
                <a:cs typeface="+mn-cs"/>
              </a:defRPr>
            </a:lvl1pPr>
          </a:lstStyle>
          <a:p>
            <a:pPr>
              <a:defRPr/>
            </a:pPr>
            <a:r>
              <a:rPr lang="it-IT"/>
              <a:t>FONDO PERSEO SIRIO Iscritto al n. 164 dell’Albo COVIP Sede legale: via degli Scialoja, 3 - 00196 Roma</a:t>
            </a:r>
            <a:endParaRPr lang="it-IT" dirty="0"/>
          </a:p>
        </p:txBody>
      </p:sp>
      <p:sp>
        <p:nvSpPr>
          <p:cNvPr id="4" name="Espace réservé du numéro de diapositive 14"/>
          <p:cNvSpPr>
            <a:spLocks noGrp="1"/>
          </p:cNvSpPr>
          <p:nvPr>
            <p:ph type="sldNum" sz="quarter" idx="11"/>
          </p:nvPr>
        </p:nvSpPr>
        <p:spPr/>
        <p:txBody>
          <a:bodyPr/>
          <a:lstStyle>
            <a:lvl1pPr algn="r" rtl="0" fontAlgn="base">
              <a:lnSpc>
                <a:spcPct val="90000"/>
              </a:lnSpc>
              <a:spcBef>
                <a:spcPct val="0"/>
              </a:spcBef>
              <a:spcAft>
                <a:spcPct val="0"/>
              </a:spcAft>
              <a:defRPr lang="fr-FR" sz="800" b="1" kern="1200" smtClean="0">
                <a:solidFill>
                  <a:srgbClr val="153059"/>
                </a:solidFill>
                <a:latin typeface="Arial" pitchFamily="34" charset="0"/>
                <a:ea typeface="+mn-ea"/>
                <a:cs typeface="+mn-cs"/>
              </a:defRPr>
            </a:lvl1pPr>
          </a:lstStyle>
          <a:p>
            <a:pPr>
              <a:defRPr/>
            </a:pPr>
            <a:fld id="{DC01F808-7248-439E-8340-8CCB9FA84F0C}" type="slidenum">
              <a:rPr/>
              <a:pPr>
                <a:defRPr/>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genda">
    <p:spTree>
      <p:nvGrpSpPr>
        <p:cNvPr id="1" name=""/>
        <p:cNvGrpSpPr/>
        <p:nvPr/>
      </p:nvGrpSpPr>
      <p:grpSpPr>
        <a:xfrm>
          <a:off x="0" y="0"/>
          <a:ext cx="0" cy="0"/>
          <a:chOff x="0" y="0"/>
          <a:chExt cx="0" cy="0"/>
        </a:xfrm>
      </p:grpSpPr>
      <p:pic>
        <p:nvPicPr>
          <p:cNvPr id="4" name="Image 20" descr="zoom-6514091-3.jpg"/>
          <p:cNvPicPr>
            <a:picLocks noChangeAspect="1"/>
          </p:cNvPicPr>
          <p:nvPr userDrawn="1"/>
        </p:nvPicPr>
        <p:blipFill>
          <a:blip r:embed="rId2" cstate="print"/>
          <a:srcRect l="14035" t="1157" r="9943" b="13179"/>
          <a:stretch>
            <a:fillRect/>
          </a:stretch>
        </p:blipFill>
        <p:spPr bwMode="auto">
          <a:xfrm>
            <a:off x="0" y="0"/>
            <a:ext cx="9917113" cy="6865938"/>
          </a:xfrm>
          <a:prstGeom prst="rect">
            <a:avLst/>
          </a:prstGeom>
          <a:noFill/>
          <a:ln w="9525">
            <a:noFill/>
            <a:miter lim="800000"/>
            <a:headEnd/>
            <a:tailEnd/>
          </a:ln>
        </p:spPr>
      </p:pic>
      <p:sp>
        <p:nvSpPr>
          <p:cNvPr id="5" name="Rectangle 19"/>
          <p:cNvSpPr>
            <a:spLocks noChangeAspect="1"/>
          </p:cNvSpPr>
          <p:nvPr userDrawn="1"/>
        </p:nvSpPr>
        <p:spPr bwMode="auto">
          <a:xfrm>
            <a:off x="-11113" y="0"/>
            <a:ext cx="9929813" cy="6858000"/>
          </a:xfrm>
          <a:prstGeom prst="rect">
            <a:avLst/>
          </a:prstGeom>
          <a:solidFill>
            <a:srgbClr val="62A833">
              <a:alpha val="91000"/>
            </a:srgbClr>
          </a:solidFill>
          <a:ln w="9525" cap="flat" cmpd="sng" algn="ctr">
            <a:noFill/>
            <a:prstDash val="solid"/>
            <a:round/>
            <a:headEnd type="none" w="med" len="med"/>
            <a:tailEnd type="none" w="med" len="med"/>
          </a:ln>
          <a:effectLst/>
        </p:spPr>
        <p:txBody>
          <a:bodyPr/>
          <a:lstStyle/>
          <a:p>
            <a:pPr>
              <a:defRPr/>
            </a:pPr>
            <a:endParaRPr lang="fr-FR" dirty="0">
              <a:solidFill>
                <a:srgbClr val="62A833"/>
              </a:solidFill>
              <a:cs typeface="+mn-cs"/>
            </a:endParaRPr>
          </a:p>
        </p:txBody>
      </p:sp>
      <p:cxnSp>
        <p:nvCxnSpPr>
          <p:cNvPr id="6" name="Connecteur droit 17"/>
          <p:cNvCxnSpPr>
            <a:cxnSpLocks noChangeShapeType="1"/>
          </p:cNvCxnSpPr>
          <p:nvPr userDrawn="1"/>
        </p:nvCxnSpPr>
        <p:spPr bwMode="auto">
          <a:xfrm rot="5400000">
            <a:off x="9251950" y="6704013"/>
            <a:ext cx="153987" cy="1588"/>
          </a:xfrm>
          <a:prstGeom prst="line">
            <a:avLst/>
          </a:prstGeom>
          <a:noFill/>
          <a:ln w="9525" algn="ctr">
            <a:solidFill>
              <a:srgbClr val="153059"/>
            </a:solidFill>
            <a:round/>
            <a:headEnd/>
            <a:tailEnd/>
          </a:ln>
        </p:spPr>
      </p:cxnSp>
      <p:sp>
        <p:nvSpPr>
          <p:cNvPr id="2" name="Titolo 1"/>
          <p:cNvSpPr>
            <a:spLocks noGrp="1"/>
          </p:cNvSpPr>
          <p:nvPr>
            <p:ph type="title"/>
          </p:nvPr>
        </p:nvSpPr>
        <p:spPr>
          <a:xfrm>
            <a:off x="782506" y="914400"/>
            <a:ext cx="8420100" cy="914400"/>
          </a:xfrm>
        </p:spPr>
        <p:txBody>
          <a:bodyPr/>
          <a:lstStyle>
            <a:lvl1pPr marL="514350" indent="-514350" algn="l">
              <a:buFontTx/>
              <a:buNone/>
              <a:defRPr sz="2000" b="1" cap="all">
                <a:solidFill>
                  <a:srgbClr val="FFFFFF"/>
                </a:solidFill>
              </a:defRPr>
            </a:lvl1pPr>
          </a:lstStyle>
          <a:p>
            <a:r>
              <a:rPr lang="it-IT" dirty="0"/>
              <a:t>Fare clic per modificare lo stile del titolo</a:t>
            </a:r>
          </a:p>
        </p:txBody>
      </p:sp>
      <p:sp>
        <p:nvSpPr>
          <p:cNvPr id="3" name="Segnaposto testo 2"/>
          <p:cNvSpPr>
            <a:spLocks noGrp="1"/>
          </p:cNvSpPr>
          <p:nvPr>
            <p:ph type="body" idx="1"/>
          </p:nvPr>
        </p:nvSpPr>
        <p:spPr>
          <a:xfrm>
            <a:off x="782506" y="1981199"/>
            <a:ext cx="8420100" cy="1500187"/>
          </a:xfrm>
        </p:spPr>
        <p:txBody>
          <a:bodyPr/>
          <a:lstStyle>
            <a:lvl1pPr marL="514350" indent="-514350">
              <a:buClr>
                <a:schemeClr val="bg1"/>
              </a:buClr>
              <a:buFont typeface="+mj-lt"/>
              <a:buAutoNum type="arabicPeriod"/>
              <a:defRPr sz="2800" cap="none">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a:t>Fare clic per modificare stili del testo dello schema</a:t>
            </a:r>
          </a:p>
        </p:txBody>
      </p:sp>
      <p:sp>
        <p:nvSpPr>
          <p:cNvPr id="7" name="Rectangle 4"/>
          <p:cNvSpPr>
            <a:spLocks noGrp="1" noChangeArrowheads="1"/>
          </p:cNvSpPr>
          <p:nvPr>
            <p:ph type="ftr" sz="quarter" idx="10"/>
          </p:nvPr>
        </p:nvSpPr>
        <p:spPr/>
        <p:txBody>
          <a:bodyPr/>
          <a:lstStyle>
            <a:lvl1pPr algn="l">
              <a:defRPr sz="800" b="1" smtClean="0">
                <a:solidFill>
                  <a:srgbClr val="153059"/>
                </a:solidFill>
                <a:latin typeface="Arial" pitchFamily="34" charset="0"/>
                <a:ea typeface="+mn-ea"/>
                <a:cs typeface="+mn-cs"/>
              </a:defRPr>
            </a:lvl1pPr>
          </a:lstStyle>
          <a:p>
            <a:pPr>
              <a:defRPr/>
            </a:pPr>
            <a:r>
              <a:rPr lang="it-IT"/>
              <a:t>FONDO PERSEO SIRIO Iscritto al n. 164 dell’Albo COVIP Sede legale: via degli Scialoja, 3 - 00196 Roma</a:t>
            </a:r>
            <a:endParaRPr lang="it-IT" dirty="0"/>
          </a:p>
        </p:txBody>
      </p:sp>
      <p:sp>
        <p:nvSpPr>
          <p:cNvPr id="8" name="Espace réservé du numéro de diapositive 14"/>
          <p:cNvSpPr>
            <a:spLocks noGrp="1"/>
          </p:cNvSpPr>
          <p:nvPr>
            <p:ph type="sldNum" sz="quarter" idx="11"/>
          </p:nvPr>
        </p:nvSpPr>
        <p:spPr/>
        <p:txBody>
          <a:bodyPr/>
          <a:lstStyle>
            <a:lvl1pPr algn="r" rtl="0" fontAlgn="base">
              <a:lnSpc>
                <a:spcPct val="90000"/>
              </a:lnSpc>
              <a:spcBef>
                <a:spcPct val="0"/>
              </a:spcBef>
              <a:spcAft>
                <a:spcPct val="0"/>
              </a:spcAft>
              <a:defRPr lang="fr-FR" sz="800" b="1" kern="1200" smtClean="0">
                <a:solidFill>
                  <a:srgbClr val="153059"/>
                </a:solidFill>
                <a:latin typeface="Arial" pitchFamily="34" charset="0"/>
                <a:ea typeface="+mn-ea"/>
                <a:cs typeface="+mn-cs"/>
              </a:defRPr>
            </a:lvl1pPr>
          </a:lstStyle>
          <a:p>
            <a:pPr>
              <a:defRPr/>
            </a:pPr>
            <a:fld id="{CA7A6DC8-A798-4643-9E79-27D5F48F506A}" type="slidenum">
              <a:rPr/>
              <a:pPr>
                <a:defRPr/>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itolo">
    <p:spTree>
      <p:nvGrpSpPr>
        <p:cNvPr id="1" name=""/>
        <p:cNvGrpSpPr/>
        <p:nvPr/>
      </p:nvGrpSpPr>
      <p:grpSpPr>
        <a:xfrm>
          <a:off x="0" y="0"/>
          <a:ext cx="0" cy="0"/>
          <a:chOff x="0" y="0"/>
          <a:chExt cx="0" cy="0"/>
        </a:xfrm>
      </p:grpSpPr>
      <p:sp>
        <p:nvSpPr>
          <p:cNvPr id="5" name="Rectangle 18"/>
          <p:cNvSpPr/>
          <p:nvPr userDrawn="1"/>
        </p:nvSpPr>
        <p:spPr bwMode="auto">
          <a:xfrm>
            <a:off x="247650" y="228600"/>
            <a:ext cx="9410700" cy="6324600"/>
          </a:xfrm>
          <a:prstGeom prst="rect">
            <a:avLst/>
          </a:prstGeom>
          <a:solidFill>
            <a:srgbClr val="007DA4"/>
          </a:solidFill>
          <a:ln w="9525" cap="flat" cmpd="sng" algn="ctr">
            <a:noFill/>
            <a:prstDash val="solid"/>
            <a:round/>
            <a:headEnd type="none" w="med" len="med"/>
            <a:tailEnd type="none" w="med" len="med"/>
          </a:ln>
          <a:effectLst/>
        </p:spPr>
        <p:txBody>
          <a:bodyPr/>
          <a:lstStyle/>
          <a:p>
            <a:pPr>
              <a:defRPr/>
            </a:pPr>
            <a:endParaRPr lang="fr-FR" dirty="0">
              <a:cs typeface="+mn-cs"/>
            </a:endParaRPr>
          </a:p>
        </p:txBody>
      </p:sp>
      <p:sp>
        <p:nvSpPr>
          <p:cNvPr id="6" name="Ellipse 9"/>
          <p:cNvSpPr/>
          <p:nvPr userDrawn="1"/>
        </p:nvSpPr>
        <p:spPr bwMode="auto">
          <a:xfrm>
            <a:off x="838200" y="1371600"/>
            <a:ext cx="838200" cy="838200"/>
          </a:xfrm>
          <a:prstGeom prst="ellipse">
            <a:avLst/>
          </a:prstGeom>
          <a:noFill/>
          <a:ln w="25400" cap="flat" cmpd="sng" algn="ctr">
            <a:solidFill>
              <a:srgbClr val="FFFFFF"/>
            </a:solidFill>
            <a:prstDash val="solid"/>
            <a:round/>
            <a:headEnd type="none" w="med" len="med"/>
            <a:tailEnd type="none" w="med" len="med"/>
          </a:ln>
          <a:effectLst/>
        </p:spPr>
        <p:txBody>
          <a:bodyPr tIns="0" bIns="0"/>
          <a:lstStyle/>
          <a:p>
            <a:pPr>
              <a:defRPr/>
            </a:pPr>
            <a:endParaRPr lang="fr-FR">
              <a:cs typeface="+mn-cs"/>
            </a:endParaRPr>
          </a:p>
        </p:txBody>
      </p:sp>
      <p:cxnSp>
        <p:nvCxnSpPr>
          <p:cNvPr id="7" name="Connecteur droit 16"/>
          <p:cNvCxnSpPr>
            <a:cxnSpLocks noChangeShapeType="1"/>
          </p:cNvCxnSpPr>
          <p:nvPr userDrawn="1"/>
        </p:nvCxnSpPr>
        <p:spPr bwMode="auto">
          <a:xfrm>
            <a:off x="876300" y="3746500"/>
            <a:ext cx="838200" cy="1588"/>
          </a:xfrm>
          <a:prstGeom prst="line">
            <a:avLst/>
          </a:prstGeom>
          <a:noFill/>
          <a:ln w="9525" algn="ctr">
            <a:solidFill>
              <a:schemeClr val="bg1"/>
            </a:solidFill>
            <a:round/>
            <a:headEnd/>
            <a:tailEnd/>
          </a:ln>
        </p:spPr>
      </p:cxnSp>
      <p:sp>
        <p:nvSpPr>
          <p:cNvPr id="11" name="Segnaposto testo 2"/>
          <p:cNvSpPr>
            <a:spLocks noGrp="1"/>
          </p:cNvSpPr>
          <p:nvPr>
            <p:ph type="body" idx="1"/>
          </p:nvPr>
        </p:nvSpPr>
        <p:spPr>
          <a:xfrm>
            <a:off x="774698" y="2081213"/>
            <a:ext cx="6311902" cy="1500187"/>
          </a:xfrm>
        </p:spPr>
        <p:txBody>
          <a:bodyPr anchor="b"/>
          <a:lstStyle>
            <a:lvl1pPr marL="0" indent="0">
              <a:buNone/>
              <a:defRPr sz="3600" cap="none">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a:t>Fare clic per modificare stili del testo dello schema</a:t>
            </a:r>
          </a:p>
        </p:txBody>
      </p:sp>
      <p:sp>
        <p:nvSpPr>
          <p:cNvPr id="9" name="Titre 8"/>
          <p:cNvSpPr>
            <a:spLocks noGrp="1"/>
          </p:cNvSpPr>
          <p:nvPr>
            <p:ph type="title"/>
          </p:nvPr>
        </p:nvSpPr>
        <p:spPr>
          <a:xfrm>
            <a:off x="770465" y="3935412"/>
            <a:ext cx="8585200" cy="865188"/>
          </a:xfrm>
        </p:spPr>
        <p:txBody>
          <a:bodyPr anchor="t"/>
          <a:lstStyle>
            <a:lvl1pPr marL="514350" indent="-514350">
              <a:buFont typeface="Arial"/>
              <a:buNone/>
              <a:defRPr sz="2800" b="0">
                <a:solidFill>
                  <a:srgbClr val="FFFFFF"/>
                </a:solidFill>
              </a:defRPr>
            </a:lvl1pPr>
          </a:lstStyle>
          <a:p>
            <a:r>
              <a:rPr lang="it-IT" dirty="0" err="1"/>
              <a:t>Cliquez</a:t>
            </a:r>
            <a:r>
              <a:rPr lang="it-IT" dirty="0"/>
              <a:t> </a:t>
            </a:r>
            <a:r>
              <a:rPr lang="it-IT" dirty="0" err="1"/>
              <a:t>et</a:t>
            </a:r>
            <a:r>
              <a:rPr lang="it-IT" dirty="0"/>
              <a:t> </a:t>
            </a:r>
            <a:r>
              <a:rPr lang="it-IT" dirty="0" err="1"/>
              <a:t>modifiez</a:t>
            </a:r>
            <a:r>
              <a:rPr lang="it-IT" dirty="0"/>
              <a:t> le </a:t>
            </a:r>
            <a:r>
              <a:rPr lang="it-IT" dirty="0" err="1"/>
              <a:t>titre</a:t>
            </a:r>
            <a:endParaRPr lang="fr-FR" dirty="0"/>
          </a:p>
        </p:txBody>
      </p:sp>
      <p:sp>
        <p:nvSpPr>
          <p:cNvPr id="23" name="Espace réservé du texte 22"/>
          <p:cNvSpPr>
            <a:spLocks noGrp="1"/>
          </p:cNvSpPr>
          <p:nvPr>
            <p:ph type="body" sz="quarter" idx="10"/>
          </p:nvPr>
        </p:nvSpPr>
        <p:spPr>
          <a:xfrm>
            <a:off x="889000" y="1320800"/>
            <a:ext cx="762000" cy="914400"/>
          </a:xfrm>
        </p:spPr>
        <p:txBody>
          <a:bodyPr anchor="ctr"/>
          <a:lstStyle>
            <a:lvl1pPr algn="ctr">
              <a:buFontTx/>
              <a:buNone/>
              <a:defRPr sz="2400">
                <a:solidFill>
                  <a:srgbClr val="FFFFFF"/>
                </a:solidFill>
              </a:defRPr>
            </a:lvl1pPr>
          </a:lstStyle>
          <a:p>
            <a:pPr lvl="0"/>
            <a:endParaRPr lang="fr-FR" dirty="0"/>
          </a:p>
        </p:txBody>
      </p:sp>
      <p:sp>
        <p:nvSpPr>
          <p:cNvPr id="8" name="Rectangle 4"/>
          <p:cNvSpPr>
            <a:spLocks noGrp="1" noChangeArrowheads="1"/>
          </p:cNvSpPr>
          <p:nvPr>
            <p:ph type="ftr" sz="quarter" idx="11"/>
          </p:nvPr>
        </p:nvSpPr>
        <p:spPr/>
        <p:txBody>
          <a:bodyPr/>
          <a:lstStyle>
            <a:lvl1pPr algn="l">
              <a:defRPr sz="800" b="1" smtClean="0">
                <a:solidFill>
                  <a:srgbClr val="153059"/>
                </a:solidFill>
                <a:latin typeface="Arial" pitchFamily="34" charset="0"/>
                <a:ea typeface="+mn-ea"/>
                <a:cs typeface="+mn-cs"/>
              </a:defRPr>
            </a:lvl1pPr>
          </a:lstStyle>
          <a:p>
            <a:pPr>
              <a:defRPr/>
            </a:pPr>
            <a:r>
              <a:rPr lang="it-IT"/>
              <a:t>FONDO PERSEO SIRIO Iscritto al n. 164 dell’Albo COVIP Sede legale: via degli Scialoja, 3 - 00196 Roma</a:t>
            </a:r>
            <a:endParaRPr lang="it-IT" dirty="0"/>
          </a:p>
        </p:txBody>
      </p:sp>
      <p:sp>
        <p:nvSpPr>
          <p:cNvPr id="10" name="Espace réservé du numéro de diapositive 14"/>
          <p:cNvSpPr>
            <a:spLocks noGrp="1"/>
          </p:cNvSpPr>
          <p:nvPr>
            <p:ph type="sldNum" sz="quarter" idx="12"/>
          </p:nvPr>
        </p:nvSpPr>
        <p:spPr/>
        <p:txBody>
          <a:bodyPr/>
          <a:lstStyle>
            <a:lvl1pPr algn="r" rtl="0" fontAlgn="base">
              <a:lnSpc>
                <a:spcPct val="90000"/>
              </a:lnSpc>
              <a:spcBef>
                <a:spcPct val="0"/>
              </a:spcBef>
              <a:spcAft>
                <a:spcPct val="0"/>
              </a:spcAft>
              <a:defRPr lang="fr-FR" sz="800" b="1" kern="1200" smtClean="0">
                <a:solidFill>
                  <a:srgbClr val="153059"/>
                </a:solidFill>
                <a:latin typeface="Arial" pitchFamily="34" charset="0"/>
                <a:ea typeface="+mn-ea"/>
                <a:cs typeface="+mn-cs"/>
              </a:defRPr>
            </a:lvl1pPr>
          </a:lstStyle>
          <a:p>
            <a:pPr>
              <a:defRPr/>
            </a:pPr>
            <a:fld id="{DDB2D101-B181-4C55-A530-4C7FE938E152}" type="slidenum">
              <a:rPr/>
              <a:pPr>
                <a:defRPr/>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ftr" sz="quarter" idx="10"/>
          </p:nvPr>
        </p:nvSpPr>
        <p:spPr/>
        <p:txBody>
          <a:bodyPr/>
          <a:lstStyle>
            <a:lvl1pPr algn="l">
              <a:defRPr sz="800" b="1" smtClean="0">
                <a:solidFill>
                  <a:srgbClr val="153059"/>
                </a:solidFill>
                <a:latin typeface="Arial" pitchFamily="34" charset="0"/>
                <a:ea typeface="+mn-ea"/>
                <a:cs typeface="+mn-cs"/>
              </a:defRPr>
            </a:lvl1pPr>
          </a:lstStyle>
          <a:p>
            <a:pPr>
              <a:defRPr/>
            </a:pPr>
            <a:r>
              <a:rPr lang="it-IT"/>
              <a:t>FONDO PERSEO SIRIO Iscritto al n. 164 dell’Albo COVIP Sede legale: via degli Scialoja, 3 - 00196 Roma</a:t>
            </a:r>
            <a:endParaRPr lang="it-IT" dirty="0"/>
          </a:p>
        </p:txBody>
      </p:sp>
      <p:sp>
        <p:nvSpPr>
          <p:cNvPr id="4" name="Espace réservé du numéro de diapositive 14"/>
          <p:cNvSpPr>
            <a:spLocks noGrp="1"/>
          </p:cNvSpPr>
          <p:nvPr>
            <p:ph type="sldNum" sz="quarter" idx="11"/>
          </p:nvPr>
        </p:nvSpPr>
        <p:spPr/>
        <p:txBody>
          <a:bodyPr/>
          <a:lstStyle>
            <a:lvl1pPr algn="r" rtl="0" fontAlgn="base">
              <a:lnSpc>
                <a:spcPct val="90000"/>
              </a:lnSpc>
              <a:spcBef>
                <a:spcPct val="0"/>
              </a:spcBef>
              <a:spcAft>
                <a:spcPct val="0"/>
              </a:spcAft>
              <a:defRPr lang="fr-FR" sz="800" b="1" kern="1200" smtClean="0">
                <a:solidFill>
                  <a:srgbClr val="153059"/>
                </a:solidFill>
                <a:latin typeface="Arial" pitchFamily="34" charset="0"/>
                <a:ea typeface="+mn-ea"/>
                <a:cs typeface="+mn-cs"/>
              </a:defRPr>
            </a:lvl1pPr>
          </a:lstStyle>
          <a:p>
            <a:pPr>
              <a:defRPr/>
            </a:pPr>
            <a:fld id="{83F5C86A-F2FF-4485-9314-4D03211482F0}" type="slidenum">
              <a:rPr/>
              <a:pPr>
                <a:defRPr/>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271732" y="1196979"/>
            <a:ext cx="4598723" cy="5111751"/>
          </a:xfrm>
        </p:spPr>
        <p:txBody>
          <a:bodyPr/>
          <a:lstStyle>
            <a:lvl1pPr>
              <a:buFont typeface="Wingdings" pitchFamily="2" charset="2"/>
              <a:buChar char="ü"/>
              <a:defRPr sz="2800"/>
            </a:lvl1pPr>
            <a:lvl2pPr>
              <a:buFont typeface="Wingdings" pitchFamily="2" charset="2"/>
              <a:buChar char="ü"/>
              <a:defRPr sz="2400"/>
            </a:lvl2pPr>
            <a:lvl3pPr>
              <a:buFont typeface="Wingdings" pitchFamily="2" charset="2"/>
              <a:buChar char="ü"/>
              <a:defRPr sz="2000"/>
            </a:lvl3pPr>
            <a:lvl4pPr>
              <a:buFont typeface="Wingdings" pitchFamily="2" charset="2"/>
              <a:buChar char="ü"/>
              <a:defRPr sz="1800"/>
            </a:lvl4pPr>
            <a:lvl5pPr>
              <a:buFont typeface="Wingdings" pitchFamily="2" charset="2"/>
              <a:buChar char="ü"/>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035554" y="1196979"/>
            <a:ext cx="4598723" cy="5111751"/>
          </a:xfrm>
        </p:spPr>
        <p:txBody>
          <a:bodyPr/>
          <a:lstStyle>
            <a:lvl1pPr>
              <a:buFont typeface="Wingdings" pitchFamily="2" charset="2"/>
              <a:buChar char="ü"/>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5" name="Rectangle 4"/>
          <p:cNvSpPr>
            <a:spLocks noGrp="1" noChangeArrowheads="1"/>
          </p:cNvSpPr>
          <p:nvPr>
            <p:ph type="ftr" sz="quarter" idx="10"/>
          </p:nvPr>
        </p:nvSpPr>
        <p:spPr/>
        <p:txBody>
          <a:bodyPr/>
          <a:lstStyle>
            <a:lvl1pPr algn="l">
              <a:defRPr sz="800" b="1" dirty="0" smtClean="0">
                <a:solidFill>
                  <a:srgbClr val="000000"/>
                </a:solidFill>
                <a:latin typeface="Arial" pitchFamily="34" charset="0"/>
                <a:ea typeface="+mn-ea"/>
                <a:cs typeface="+mn-cs"/>
              </a:defRPr>
            </a:lvl1pPr>
          </a:lstStyle>
          <a:p>
            <a:pPr>
              <a:defRPr/>
            </a:pPr>
            <a:r>
              <a:rPr lang="it-IT"/>
              <a:t>FONDO PERSEO SIRIO Iscritto al n. 164 dell’Albo COVIP Sede legale: via degli Scialoja, 3 - 00196 Roma</a:t>
            </a:r>
          </a:p>
        </p:txBody>
      </p:sp>
      <p:sp>
        <p:nvSpPr>
          <p:cNvPr id="6" name="Espace réservé du numéro de diapositive 14"/>
          <p:cNvSpPr>
            <a:spLocks noGrp="1"/>
          </p:cNvSpPr>
          <p:nvPr>
            <p:ph type="sldNum" sz="quarter" idx="11"/>
          </p:nvPr>
        </p:nvSpPr>
        <p:spPr/>
        <p:txBody>
          <a:bodyPr/>
          <a:lstStyle>
            <a:lvl1pPr algn="r" rtl="0" fontAlgn="base">
              <a:lnSpc>
                <a:spcPct val="90000"/>
              </a:lnSpc>
              <a:spcBef>
                <a:spcPct val="0"/>
              </a:spcBef>
              <a:spcAft>
                <a:spcPct val="0"/>
              </a:spcAft>
              <a:defRPr lang="fr-FR" sz="800" b="1" kern="1200" smtClean="0">
                <a:solidFill>
                  <a:srgbClr val="000000"/>
                </a:solidFill>
                <a:latin typeface="Arial" pitchFamily="34" charset="0"/>
                <a:ea typeface="+mn-ea"/>
                <a:cs typeface="+mn-cs"/>
              </a:defRPr>
            </a:lvl1pPr>
          </a:lstStyle>
          <a:p>
            <a:pPr>
              <a:defRPr/>
            </a:pPr>
            <a:fld id="{E5F58F44-BB39-47E5-8553-79F1C0CAC0B5}" type="slidenum">
              <a:rPr/>
              <a:pPr>
                <a:defRPr/>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155700" y="85997"/>
            <a:ext cx="7954171" cy="750715"/>
          </a:xfrm>
        </p:spPr>
        <p:txBody>
          <a:bodyPr/>
          <a:lstStyle>
            <a:lvl1pPr>
              <a:defRPr/>
            </a:lvl1pPr>
          </a:lstStyle>
          <a:p>
            <a:r>
              <a:rPr lang="it-IT"/>
              <a:t>Fare clic per modificare lo stile del titolo</a:t>
            </a:r>
            <a:endParaRPr lang="it-IT" dirty="0"/>
          </a:p>
        </p:txBody>
      </p:sp>
      <p:sp>
        <p:nvSpPr>
          <p:cNvPr id="3" name="Segnaposto testo 2"/>
          <p:cNvSpPr>
            <a:spLocks noGrp="1"/>
          </p:cNvSpPr>
          <p:nvPr>
            <p:ph type="body" idx="1"/>
          </p:nvPr>
        </p:nvSpPr>
        <p:spPr>
          <a:xfrm>
            <a:off x="495302" y="1535114"/>
            <a:ext cx="437687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95302"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032115" y="1535114"/>
            <a:ext cx="437859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ftr" sz="quarter" idx="10"/>
          </p:nvPr>
        </p:nvSpPr>
        <p:spPr/>
        <p:txBody>
          <a:bodyPr/>
          <a:lstStyle>
            <a:lvl1pPr algn="l">
              <a:defRPr sz="800" b="1" dirty="0" smtClean="0">
                <a:solidFill>
                  <a:srgbClr val="000000"/>
                </a:solidFill>
                <a:latin typeface="Arial" pitchFamily="34" charset="0"/>
                <a:ea typeface="+mn-ea"/>
                <a:cs typeface="+mn-cs"/>
              </a:defRPr>
            </a:lvl1pPr>
          </a:lstStyle>
          <a:p>
            <a:pPr>
              <a:defRPr/>
            </a:pPr>
            <a:r>
              <a:rPr lang="it-IT"/>
              <a:t>FONDO PERSEO SIRIO Iscritto al n. 164 dell’Albo COVIP Sede legale: via degli Scialoja, 3 - 00196 Roma</a:t>
            </a:r>
          </a:p>
        </p:txBody>
      </p:sp>
      <p:sp>
        <p:nvSpPr>
          <p:cNvPr id="8" name="Espace réservé du numéro de diapositive 14"/>
          <p:cNvSpPr>
            <a:spLocks noGrp="1"/>
          </p:cNvSpPr>
          <p:nvPr>
            <p:ph type="sldNum" sz="quarter" idx="11"/>
          </p:nvPr>
        </p:nvSpPr>
        <p:spPr/>
        <p:txBody>
          <a:bodyPr/>
          <a:lstStyle>
            <a:lvl1pPr algn="r" rtl="0" fontAlgn="base">
              <a:lnSpc>
                <a:spcPct val="90000"/>
              </a:lnSpc>
              <a:spcBef>
                <a:spcPct val="0"/>
              </a:spcBef>
              <a:spcAft>
                <a:spcPct val="0"/>
              </a:spcAft>
              <a:defRPr lang="fr-FR" sz="800" b="1" kern="1200" smtClean="0">
                <a:solidFill>
                  <a:srgbClr val="000000"/>
                </a:solidFill>
                <a:latin typeface="Arial" pitchFamily="34" charset="0"/>
                <a:ea typeface="+mn-ea"/>
                <a:cs typeface="+mn-cs"/>
              </a:defRPr>
            </a:lvl1pPr>
          </a:lstStyle>
          <a:p>
            <a:pPr>
              <a:defRPr/>
            </a:pPr>
            <a:fld id="{1C5F38F9-EEAA-41CD-B840-642CF98BC822}" type="slidenum">
              <a:rPr/>
              <a:pPr>
                <a:defRPr/>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ftr" sz="quarter" idx="10"/>
          </p:nvPr>
        </p:nvSpPr>
        <p:spPr/>
        <p:txBody>
          <a:bodyPr/>
          <a:lstStyle>
            <a:lvl1pPr algn="l">
              <a:defRPr sz="800" b="1" smtClean="0">
                <a:solidFill>
                  <a:srgbClr val="153059"/>
                </a:solidFill>
                <a:latin typeface="Arial" pitchFamily="34" charset="0"/>
                <a:ea typeface="+mn-ea"/>
                <a:cs typeface="+mn-cs"/>
              </a:defRPr>
            </a:lvl1pPr>
          </a:lstStyle>
          <a:p>
            <a:pPr>
              <a:defRPr/>
            </a:pPr>
            <a:r>
              <a:rPr lang="it-IT"/>
              <a:t>FONDO PERSEO SIRIO Iscritto al n. 164 dell’Albo COVIP Sede legale: via degli Scialoja, 3 - 00196 Roma</a:t>
            </a:r>
            <a:endParaRPr lang="it-IT" dirty="0"/>
          </a:p>
        </p:txBody>
      </p:sp>
      <p:sp>
        <p:nvSpPr>
          <p:cNvPr id="4" name="Espace réservé du numéro de diapositive 14"/>
          <p:cNvSpPr>
            <a:spLocks noGrp="1"/>
          </p:cNvSpPr>
          <p:nvPr>
            <p:ph type="sldNum" sz="quarter" idx="11"/>
          </p:nvPr>
        </p:nvSpPr>
        <p:spPr/>
        <p:txBody>
          <a:bodyPr/>
          <a:lstStyle>
            <a:lvl1pPr algn="r" rtl="0" fontAlgn="base">
              <a:lnSpc>
                <a:spcPct val="90000"/>
              </a:lnSpc>
              <a:spcBef>
                <a:spcPct val="0"/>
              </a:spcBef>
              <a:spcAft>
                <a:spcPct val="0"/>
              </a:spcAft>
              <a:defRPr lang="fr-FR" sz="800" b="1" kern="1200" smtClean="0">
                <a:solidFill>
                  <a:srgbClr val="153059"/>
                </a:solidFill>
                <a:latin typeface="Arial" pitchFamily="34" charset="0"/>
                <a:ea typeface="+mn-ea"/>
                <a:cs typeface="+mn-cs"/>
              </a:defRPr>
            </a:lvl1pPr>
          </a:lstStyle>
          <a:p>
            <a:pPr>
              <a:defRPr/>
            </a:pPr>
            <a:fld id="{774A190B-8533-420E-85B6-386341D1A662}" type="slidenum">
              <a:rPr/>
              <a:pPr>
                <a:defRPr/>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273050" y="1371600"/>
            <a:ext cx="9363075" cy="4937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887236" name="Rectangle 4"/>
          <p:cNvSpPr>
            <a:spLocks noGrp="1" noChangeArrowheads="1"/>
          </p:cNvSpPr>
          <p:nvPr>
            <p:ph type="ftr" sz="quarter" idx="3"/>
          </p:nvPr>
        </p:nvSpPr>
        <p:spPr bwMode="auto">
          <a:xfrm>
            <a:off x="247650" y="6597650"/>
            <a:ext cx="89154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90000"/>
              </a:lnSpc>
              <a:defRPr sz="800" b="1" dirty="0" smtClean="0">
                <a:solidFill>
                  <a:srgbClr val="153059"/>
                </a:solidFill>
                <a:latin typeface="Arial" pitchFamily="34" charset="0"/>
                <a:ea typeface="+mn-ea"/>
                <a:cs typeface="+mn-cs"/>
              </a:defRPr>
            </a:lvl1pPr>
          </a:lstStyle>
          <a:p>
            <a:pPr>
              <a:defRPr/>
            </a:pPr>
            <a:r>
              <a:rPr lang="it-IT"/>
              <a:t>FONDO PERSEO SIRIO Iscritto al n. 164 dell’Albo COVIP Sede legale: via degli Scialoja, 3 - 00196 Roma</a:t>
            </a:r>
          </a:p>
        </p:txBody>
      </p:sp>
      <p:sp>
        <p:nvSpPr>
          <p:cNvPr id="1028" name="Rectangle 6"/>
          <p:cNvSpPr>
            <a:spLocks noGrp="1" noChangeArrowheads="1"/>
          </p:cNvSpPr>
          <p:nvPr>
            <p:ph type="title"/>
          </p:nvPr>
        </p:nvSpPr>
        <p:spPr bwMode="auto">
          <a:xfrm>
            <a:off x="304800" y="0"/>
            <a:ext cx="9353550" cy="8651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a:t>Fare clic per modificare lo stile del titolo</a:t>
            </a:r>
          </a:p>
        </p:txBody>
      </p:sp>
      <p:sp>
        <p:nvSpPr>
          <p:cNvPr id="15" name="Espace réservé du numéro de diapositive 14"/>
          <p:cNvSpPr>
            <a:spLocks noGrp="1"/>
          </p:cNvSpPr>
          <p:nvPr>
            <p:ph type="sldNum" sz="quarter" idx="4"/>
          </p:nvPr>
        </p:nvSpPr>
        <p:spPr>
          <a:xfrm>
            <a:off x="9283700" y="6596063"/>
            <a:ext cx="404813"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fontAlgn="base">
              <a:lnSpc>
                <a:spcPct val="90000"/>
              </a:lnSpc>
              <a:spcBef>
                <a:spcPct val="0"/>
              </a:spcBef>
              <a:spcAft>
                <a:spcPct val="0"/>
              </a:spcAft>
              <a:defRPr lang="fr-FR" sz="800" b="1" kern="1200" smtClean="0">
                <a:solidFill>
                  <a:srgbClr val="153059"/>
                </a:solidFill>
                <a:latin typeface="Arial" pitchFamily="34" charset="0"/>
                <a:ea typeface="+mn-ea"/>
                <a:cs typeface="+mn-cs"/>
              </a:defRPr>
            </a:lvl1pPr>
          </a:lstStyle>
          <a:p>
            <a:pPr>
              <a:defRPr/>
            </a:pPr>
            <a:fld id="{5E800DA0-772F-4788-A370-939F5AEF3339}" type="slidenum">
              <a:rPr/>
              <a:pPr>
                <a:defRPr/>
              </a:pPr>
              <a:t>‹N›</a:t>
            </a:fld>
            <a:endParaRPr/>
          </a:p>
        </p:txBody>
      </p:sp>
      <p:cxnSp>
        <p:nvCxnSpPr>
          <p:cNvPr id="1030" name="Connecteur droit 12"/>
          <p:cNvCxnSpPr>
            <a:cxnSpLocks noChangeShapeType="1"/>
          </p:cNvCxnSpPr>
          <p:nvPr userDrawn="1"/>
        </p:nvCxnSpPr>
        <p:spPr bwMode="auto">
          <a:xfrm rot="5400000">
            <a:off x="9251950" y="6704013"/>
            <a:ext cx="153987" cy="1588"/>
          </a:xfrm>
          <a:prstGeom prst="line">
            <a:avLst/>
          </a:prstGeom>
          <a:noFill/>
          <a:ln w="9525" algn="ctr">
            <a:solidFill>
              <a:srgbClr val="153059"/>
            </a:solidFill>
            <a:round/>
            <a:headEnd/>
            <a:tailEnd/>
          </a:ln>
        </p:spPr>
      </p:cxnSp>
      <p:pic>
        <p:nvPicPr>
          <p:cNvPr id="1031" name="Immagine 9"/>
          <p:cNvPicPr>
            <a:picLocks noChangeAspect="1"/>
          </p:cNvPicPr>
          <p:nvPr userDrawn="1"/>
        </p:nvPicPr>
        <p:blipFill>
          <a:blip r:embed="rId15" cstate="print"/>
          <a:srcRect/>
          <a:stretch>
            <a:fillRect/>
          </a:stretch>
        </p:blipFill>
        <p:spPr bwMode="auto">
          <a:xfrm>
            <a:off x="8412163" y="190500"/>
            <a:ext cx="1252537" cy="612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hdr="0" dt="0"/>
  <p:txStyles>
    <p:titleStyle>
      <a:lvl1pPr algn="l" rtl="0" eaLnBrk="0" fontAlgn="base" hangingPunct="0">
        <a:lnSpc>
          <a:spcPct val="90000"/>
        </a:lnSpc>
        <a:spcBef>
          <a:spcPct val="0"/>
        </a:spcBef>
        <a:spcAft>
          <a:spcPct val="0"/>
        </a:spcAft>
        <a:defRPr sz="2800" b="1">
          <a:solidFill>
            <a:srgbClr val="2D87AD"/>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rgbClr val="2D87AD"/>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rgbClr val="2D87AD"/>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rgbClr val="2D87AD"/>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rgbClr val="2D87AD"/>
          </a:solidFill>
          <a:latin typeface="Arial" charset="0"/>
          <a:ea typeface="ＭＳ Ｐゴシック" charset="0"/>
          <a:cs typeface="ＭＳ Ｐゴシック" charset="0"/>
        </a:defRPr>
      </a:lvl5pPr>
      <a:lvl6pPr marL="457200" algn="l" rtl="0" eaLnBrk="1" fontAlgn="base" hangingPunct="1">
        <a:lnSpc>
          <a:spcPct val="90000"/>
        </a:lnSpc>
        <a:spcBef>
          <a:spcPct val="0"/>
        </a:spcBef>
        <a:spcAft>
          <a:spcPct val="0"/>
        </a:spcAft>
        <a:defRPr sz="3000" b="1">
          <a:solidFill>
            <a:srgbClr val="023B6A"/>
          </a:solidFill>
          <a:latin typeface="Arial" charset="0"/>
        </a:defRPr>
      </a:lvl6pPr>
      <a:lvl7pPr marL="914400" algn="l" rtl="0" eaLnBrk="1" fontAlgn="base" hangingPunct="1">
        <a:lnSpc>
          <a:spcPct val="90000"/>
        </a:lnSpc>
        <a:spcBef>
          <a:spcPct val="0"/>
        </a:spcBef>
        <a:spcAft>
          <a:spcPct val="0"/>
        </a:spcAft>
        <a:defRPr sz="3000" b="1">
          <a:solidFill>
            <a:srgbClr val="023B6A"/>
          </a:solidFill>
          <a:latin typeface="Arial" charset="0"/>
        </a:defRPr>
      </a:lvl7pPr>
      <a:lvl8pPr marL="1371600" algn="l" rtl="0" eaLnBrk="1" fontAlgn="base" hangingPunct="1">
        <a:lnSpc>
          <a:spcPct val="90000"/>
        </a:lnSpc>
        <a:spcBef>
          <a:spcPct val="0"/>
        </a:spcBef>
        <a:spcAft>
          <a:spcPct val="0"/>
        </a:spcAft>
        <a:defRPr sz="3000" b="1">
          <a:solidFill>
            <a:srgbClr val="023B6A"/>
          </a:solidFill>
          <a:latin typeface="Arial" charset="0"/>
        </a:defRPr>
      </a:lvl8pPr>
      <a:lvl9pPr marL="1828800" algn="l" rtl="0" eaLnBrk="1" fontAlgn="base" hangingPunct="1">
        <a:lnSpc>
          <a:spcPct val="90000"/>
        </a:lnSpc>
        <a:spcBef>
          <a:spcPct val="0"/>
        </a:spcBef>
        <a:spcAft>
          <a:spcPct val="0"/>
        </a:spcAft>
        <a:defRPr sz="3000" b="1">
          <a:solidFill>
            <a:srgbClr val="023B6A"/>
          </a:solidFill>
          <a:latin typeface="Arial" charset="0"/>
        </a:defRPr>
      </a:lvl9pPr>
    </p:titleStyle>
    <p:bodyStyle>
      <a:lvl1pPr marL="268288" indent="-268288" algn="l" rtl="0" eaLnBrk="0" fontAlgn="base" hangingPunct="0">
        <a:spcBef>
          <a:spcPct val="100000"/>
        </a:spcBef>
        <a:spcAft>
          <a:spcPct val="0"/>
        </a:spcAft>
        <a:buClr>
          <a:srgbClr val="7EAC58"/>
        </a:buClr>
        <a:defRPr sz="2000" b="1">
          <a:solidFill>
            <a:srgbClr val="153059"/>
          </a:solidFill>
          <a:latin typeface="+mn-lt"/>
          <a:ea typeface="ＭＳ Ｐゴシック" charset="0"/>
          <a:cs typeface="ＭＳ Ｐゴシック" charset="0"/>
        </a:defRPr>
      </a:lvl1pPr>
      <a:lvl2pPr marL="711200" indent="-263525" algn="l" rtl="0" eaLnBrk="0" fontAlgn="base" hangingPunct="0">
        <a:spcBef>
          <a:spcPct val="20000"/>
        </a:spcBef>
        <a:spcAft>
          <a:spcPct val="0"/>
        </a:spcAft>
        <a:buClr>
          <a:srgbClr val="153059"/>
        </a:buClr>
        <a:buFont typeface="Arial" charset="0"/>
        <a:buChar char="-"/>
        <a:defRPr sz="2000">
          <a:solidFill>
            <a:srgbClr val="153059"/>
          </a:solidFill>
          <a:latin typeface="+mn-lt"/>
          <a:ea typeface="ＭＳ Ｐゴシック" charset="0"/>
        </a:defRPr>
      </a:lvl2pPr>
      <a:lvl3pPr marL="1068388" indent="-173038" algn="l" rtl="0" eaLnBrk="0" fontAlgn="base" hangingPunct="0">
        <a:spcBef>
          <a:spcPct val="20000"/>
        </a:spcBef>
        <a:spcAft>
          <a:spcPct val="0"/>
        </a:spcAft>
        <a:buClr>
          <a:srgbClr val="153059"/>
        </a:buClr>
        <a:buFont typeface="Arial" charset="0"/>
        <a:buChar char="-"/>
        <a:defRPr sz="2000">
          <a:solidFill>
            <a:srgbClr val="153059"/>
          </a:solidFill>
          <a:latin typeface="+mn-lt"/>
          <a:ea typeface="ＭＳ Ｐゴシック" charset="0"/>
        </a:defRPr>
      </a:lvl3pPr>
      <a:lvl4pPr marL="1431925" indent="-184150" algn="l" rtl="0" eaLnBrk="0" fontAlgn="base" hangingPunct="0">
        <a:spcBef>
          <a:spcPct val="20000"/>
        </a:spcBef>
        <a:spcAft>
          <a:spcPct val="0"/>
        </a:spcAft>
        <a:buClr>
          <a:srgbClr val="153059"/>
        </a:buClr>
        <a:buFont typeface="Arial" charset="0"/>
        <a:buChar char="-"/>
        <a:defRPr sz="2000">
          <a:solidFill>
            <a:srgbClr val="153059"/>
          </a:solidFill>
          <a:latin typeface="+mn-lt"/>
          <a:ea typeface="ＭＳ Ｐゴシック" charset="0"/>
        </a:defRPr>
      </a:lvl4pPr>
      <a:lvl5pPr marL="1792288" indent="-171450" algn="l" rtl="0" eaLnBrk="0" fontAlgn="base" hangingPunct="0">
        <a:spcBef>
          <a:spcPct val="20000"/>
        </a:spcBef>
        <a:spcAft>
          <a:spcPct val="0"/>
        </a:spcAft>
        <a:buClr>
          <a:srgbClr val="153059"/>
        </a:buClr>
        <a:buFont typeface="Arial" charset="0"/>
        <a:buChar char="-"/>
        <a:defRPr sz="2000">
          <a:solidFill>
            <a:srgbClr val="153059"/>
          </a:solidFill>
          <a:latin typeface="+mn-lt"/>
          <a:ea typeface="ＭＳ Ｐゴシック" charset="0"/>
        </a:defRPr>
      </a:lvl5pPr>
      <a:lvl6pPr marL="2249488" indent="-171450" algn="l" rtl="0" eaLnBrk="1" fontAlgn="base" hangingPunct="1">
        <a:spcBef>
          <a:spcPct val="20000"/>
        </a:spcBef>
        <a:spcAft>
          <a:spcPct val="0"/>
        </a:spcAft>
        <a:buClr>
          <a:srgbClr val="153059"/>
        </a:buClr>
        <a:buFont typeface="Arial" charset="0"/>
        <a:buChar char="-"/>
        <a:defRPr sz="2400">
          <a:solidFill>
            <a:srgbClr val="153059"/>
          </a:solidFill>
          <a:latin typeface="+mn-lt"/>
        </a:defRPr>
      </a:lvl6pPr>
      <a:lvl7pPr marL="2706688" indent="-171450" algn="l" rtl="0" eaLnBrk="1" fontAlgn="base" hangingPunct="1">
        <a:spcBef>
          <a:spcPct val="20000"/>
        </a:spcBef>
        <a:spcAft>
          <a:spcPct val="0"/>
        </a:spcAft>
        <a:buClr>
          <a:srgbClr val="153059"/>
        </a:buClr>
        <a:buFont typeface="Arial" charset="0"/>
        <a:buChar char="-"/>
        <a:defRPr sz="2400">
          <a:solidFill>
            <a:srgbClr val="153059"/>
          </a:solidFill>
          <a:latin typeface="+mn-lt"/>
        </a:defRPr>
      </a:lvl7pPr>
      <a:lvl8pPr marL="3163888" indent="-171450" algn="l" rtl="0" eaLnBrk="1" fontAlgn="base" hangingPunct="1">
        <a:spcBef>
          <a:spcPct val="20000"/>
        </a:spcBef>
        <a:spcAft>
          <a:spcPct val="0"/>
        </a:spcAft>
        <a:buClr>
          <a:srgbClr val="153059"/>
        </a:buClr>
        <a:buFont typeface="Arial" charset="0"/>
        <a:buChar char="-"/>
        <a:defRPr sz="2400">
          <a:solidFill>
            <a:srgbClr val="153059"/>
          </a:solidFill>
          <a:latin typeface="+mn-lt"/>
        </a:defRPr>
      </a:lvl8pPr>
      <a:lvl9pPr marL="3621088" indent="-171450" algn="l" rtl="0" eaLnBrk="1" fontAlgn="base" hangingPunct="1">
        <a:spcBef>
          <a:spcPct val="20000"/>
        </a:spcBef>
        <a:spcAft>
          <a:spcPct val="0"/>
        </a:spcAft>
        <a:buClr>
          <a:srgbClr val="153059"/>
        </a:buClr>
        <a:buFont typeface="Arial" charset="0"/>
        <a:buChar char="-"/>
        <a:defRPr sz="2400">
          <a:solidFill>
            <a:srgbClr val="153059"/>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subTitle" idx="1"/>
          </p:nvPr>
        </p:nvSpPr>
        <p:spPr>
          <a:xfrm>
            <a:off x="660400" y="3409950"/>
            <a:ext cx="8585200" cy="990600"/>
          </a:xfrm>
        </p:spPr>
        <p:txBody>
          <a:bodyPr/>
          <a:lstStyle/>
          <a:p>
            <a:endParaRPr lang="it-IT" dirty="0">
              <a:ea typeface="ＭＳ Ｐゴシック" pitchFamily="34" charset="-128"/>
            </a:endParaRPr>
          </a:p>
        </p:txBody>
      </p:sp>
      <p:sp>
        <p:nvSpPr>
          <p:cNvPr id="19" name="Rectangle 2"/>
          <p:cNvSpPr txBox="1">
            <a:spLocks noChangeArrowheads="1"/>
          </p:cNvSpPr>
          <p:nvPr/>
        </p:nvSpPr>
        <p:spPr bwMode="auto">
          <a:xfrm>
            <a:off x="660400" y="4800600"/>
            <a:ext cx="8585200" cy="304800"/>
          </a:xfrm>
          <a:prstGeom prst="rect">
            <a:avLst/>
          </a:prstGeom>
          <a:noFill/>
          <a:ln>
            <a:noFill/>
          </a:ln>
          <a:extLst/>
        </p:spPr>
        <p:txBody>
          <a:bodyPr lIns="0" tIns="0" rIns="0" bIns="0"/>
          <a:lstStyle/>
          <a:p>
            <a:pPr eaLnBrk="0" hangingPunct="0">
              <a:spcBef>
                <a:spcPct val="100000"/>
              </a:spcBef>
              <a:buClr>
                <a:srgbClr val="7EAC58"/>
              </a:buClr>
              <a:defRPr/>
            </a:pPr>
            <a:r>
              <a:rPr lang="it-IT" kern="0" dirty="0">
                <a:solidFill>
                  <a:srgbClr val="FFFFFF"/>
                </a:solidFill>
                <a:latin typeface="+mn-lt"/>
                <a:ea typeface="ＭＳ Ｐゴシック" charset="0"/>
                <a:cs typeface="ＭＳ Ｐゴシック" charset="0"/>
              </a:rPr>
              <a:t>Maurizio Sarti </a:t>
            </a:r>
            <a:r>
              <a:rPr lang="it-IT" b="0" kern="0" dirty="0">
                <a:solidFill>
                  <a:srgbClr val="FFFFFF"/>
                </a:solidFill>
                <a:latin typeface="+mn-lt"/>
                <a:ea typeface="ＭＳ Ｐゴシック" charset="0"/>
                <a:cs typeface="ＭＳ Ｐゴシック" charset="0"/>
              </a:rPr>
              <a:t>– direttore Fondo Perseo Sirio</a:t>
            </a:r>
          </a:p>
        </p:txBody>
      </p:sp>
      <p:sp>
        <p:nvSpPr>
          <p:cNvPr id="17411" name="Title 1"/>
          <p:cNvSpPr>
            <a:spLocks noGrp="1"/>
          </p:cNvSpPr>
          <p:nvPr>
            <p:ph type="ctrTitle"/>
          </p:nvPr>
        </p:nvSpPr>
        <p:spPr>
          <a:xfrm>
            <a:off x="660400" y="1981200"/>
            <a:ext cx="8585200" cy="1152525"/>
          </a:xfrm>
        </p:spPr>
        <p:txBody>
          <a:bodyPr/>
          <a:lstStyle/>
          <a:p>
            <a:r>
              <a:rPr lang="fr-FR" dirty="0">
                <a:latin typeface="Arial" charset="0"/>
                <a:ea typeface="ＭＳ Ｐゴシック" pitchFamily="34" charset="-128"/>
                <a:cs typeface="Arial" charset="0"/>
              </a:rPr>
              <a:t>La </a:t>
            </a:r>
            <a:r>
              <a:rPr lang="fr-FR" dirty="0" err="1">
                <a:latin typeface="Arial" charset="0"/>
                <a:ea typeface="ＭＳ Ｐゴシック" pitchFamily="34" charset="-128"/>
                <a:cs typeface="Arial" charset="0"/>
              </a:rPr>
              <a:t>previdenza</a:t>
            </a:r>
            <a:r>
              <a:rPr lang="fr-FR" dirty="0">
                <a:latin typeface="Arial" charset="0"/>
                <a:ea typeface="ＭＳ Ｐゴシック" pitchFamily="34" charset="-128"/>
                <a:cs typeface="Arial" charset="0"/>
              </a:rPr>
              <a:t> </a:t>
            </a:r>
            <a:r>
              <a:rPr lang="fr-FR" dirty="0" err="1">
                <a:latin typeface="Arial" charset="0"/>
                <a:ea typeface="ＭＳ Ｐゴシック" pitchFamily="34" charset="-128"/>
                <a:cs typeface="Arial" charset="0"/>
              </a:rPr>
              <a:t>complementare</a:t>
            </a:r>
            <a:endParaRPr lang="en-US" dirty="0">
              <a:latin typeface="Arial" charset="0"/>
              <a:ea typeface="ＭＳ Ｐゴシック" pitchFamily="34" charset="-128"/>
              <a:cs typeface="Arial" charset="0"/>
            </a:endParaRPr>
          </a:p>
        </p:txBody>
      </p:sp>
      <p:sp>
        <p:nvSpPr>
          <p:cNvPr id="3" name="Rectangle 2"/>
          <p:cNvSpPr/>
          <p:nvPr/>
        </p:nvSpPr>
        <p:spPr>
          <a:xfrm>
            <a:off x="560388" y="6453188"/>
            <a:ext cx="8929687" cy="257175"/>
          </a:xfrm>
          <a:prstGeom prst="rect">
            <a:avLst/>
          </a:prstGeom>
        </p:spPr>
        <p:txBody>
          <a:bodyPr>
            <a:spAutoFit/>
          </a:bodyPr>
          <a:lstStyle/>
          <a:p>
            <a:pPr>
              <a:lnSpc>
                <a:spcPct val="90000"/>
              </a:lnSpc>
            </a:pPr>
            <a:r>
              <a:rPr lang="fr-FR" sz="1200" b="0">
                <a:solidFill>
                  <a:srgbClr val="153059"/>
                </a:solidFill>
              </a:rPr>
              <a:t>Iscritto al n. 164 dell’Albo COVIP Sede legale: via degli Scialoja,3 - 00196 Roma</a:t>
            </a:r>
            <a:endParaRPr lang="it-IT" sz="1200" b="0">
              <a:solidFill>
                <a:srgbClr val="153059"/>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p:txBody>
          <a:bodyPr/>
          <a:lstStyle/>
          <a:p>
            <a:r>
              <a:rPr lang="it-IT">
                <a:ea typeface="ＭＳ Ｐゴシック" pitchFamily="34" charset="-128"/>
              </a:rPr>
              <a:t>Costi ridotti</a:t>
            </a:r>
          </a:p>
        </p:txBody>
      </p:sp>
      <p:sp>
        <p:nvSpPr>
          <p:cNvPr id="29698" name="Segnaposto contenuto 2"/>
          <p:cNvSpPr>
            <a:spLocks noGrp="1"/>
          </p:cNvSpPr>
          <p:nvPr>
            <p:ph idx="1"/>
          </p:nvPr>
        </p:nvSpPr>
        <p:spPr>
          <a:xfrm>
            <a:off x="273050" y="1341438"/>
            <a:ext cx="9361488" cy="1871662"/>
          </a:xfrm>
        </p:spPr>
        <p:txBody>
          <a:bodyPr/>
          <a:lstStyle/>
          <a:p>
            <a:pPr marL="712788" lvl="2" indent="-261938" eaLnBrk="1" hangingPunct="1">
              <a:lnSpc>
                <a:spcPct val="140000"/>
              </a:lnSpc>
              <a:spcBef>
                <a:spcPct val="0"/>
              </a:spcBef>
              <a:spcAft>
                <a:spcPts val="1200"/>
              </a:spcAft>
              <a:buFont typeface="Arial" charset="0"/>
              <a:buNone/>
            </a:pPr>
            <a:r>
              <a:rPr lang="it-IT" sz="2000" b="1">
                <a:solidFill>
                  <a:srgbClr val="002060"/>
                </a:solidFill>
                <a:ea typeface="ＭＳ Ｐゴシック" pitchFamily="34" charset="-128"/>
              </a:rPr>
              <a:t>COSTI RIDOTTI</a:t>
            </a:r>
          </a:p>
          <a:p>
            <a:pPr marL="712788" lvl="2" indent="-261938" eaLnBrk="1" hangingPunct="1">
              <a:lnSpc>
                <a:spcPct val="140000"/>
              </a:lnSpc>
              <a:spcBef>
                <a:spcPct val="0"/>
              </a:spcBef>
              <a:spcAft>
                <a:spcPts val="1200"/>
              </a:spcAft>
              <a:buFont typeface="Wingdings" pitchFamily="2" charset="2"/>
              <a:buChar char="ü"/>
            </a:pPr>
            <a:r>
              <a:rPr lang="it-IT" sz="2000" b="1">
                <a:solidFill>
                  <a:srgbClr val="2D87AD"/>
                </a:solidFill>
                <a:ea typeface="ＭＳ Ｐゴシック" pitchFamily="34" charset="-128"/>
              </a:rPr>
              <a:t>Quota d</a:t>
            </a:r>
            <a:r>
              <a:rPr lang="it-IT" altLang="it-IT" sz="2000" b="1">
                <a:solidFill>
                  <a:srgbClr val="2D87AD"/>
                </a:solidFill>
                <a:ea typeface="ＭＳ Ｐゴシック" pitchFamily="34" charset="-128"/>
              </a:rPr>
              <a:t>’</a:t>
            </a:r>
            <a:r>
              <a:rPr lang="it-IT" sz="2000" b="1">
                <a:solidFill>
                  <a:srgbClr val="2D87AD"/>
                </a:solidFill>
                <a:ea typeface="ＭＳ Ｐゴシック" pitchFamily="34" charset="-128"/>
              </a:rPr>
              <a:t>iscrizione </a:t>
            </a:r>
            <a:r>
              <a:rPr lang="it-IT" sz="2000" b="1" u="sng">
                <a:solidFill>
                  <a:srgbClr val="2D87AD"/>
                </a:solidFill>
                <a:ea typeface="ＭＳ Ｐゴシック" pitchFamily="34" charset="-128"/>
              </a:rPr>
              <a:t>una tantum</a:t>
            </a:r>
            <a:r>
              <a:rPr lang="it-IT" sz="2000" b="1">
                <a:solidFill>
                  <a:srgbClr val="2D87AD"/>
                </a:solidFill>
                <a:ea typeface="ＭＳ Ｐゴシック" pitchFamily="34" charset="-128"/>
              </a:rPr>
              <a:t>: </a:t>
            </a:r>
            <a:r>
              <a:rPr lang="it-IT" sz="2000" b="1">
                <a:solidFill>
                  <a:srgbClr val="002060"/>
                </a:solidFill>
                <a:ea typeface="ＭＳ Ｐゴシック" pitchFamily="34" charset="-128"/>
              </a:rPr>
              <a:t>€ 2,75 </a:t>
            </a:r>
            <a:r>
              <a:rPr lang="it-IT" sz="2000">
                <a:solidFill>
                  <a:srgbClr val="2D87AD"/>
                </a:solidFill>
                <a:ea typeface="ＭＳ Ｐゴシック" pitchFamily="34" charset="-128"/>
              </a:rPr>
              <a:t>all</a:t>
            </a:r>
            <a:r>
              <a:rPr lang="it-IT" altLang="it-IT" sz="2000">
                <a:solidFill>
                  <a:srgbClr val="2D87AD"/>
                </a:solidFill>
                <a:ea typeface="ＭＳ Ｐゴシック" pitchFamily="34" charset="-128"/>
              </a:rPr>
              <a:t>’</a:t>
            </a:r>
            <a:r>
              <a:rPr lang="it-IT" sz="2000">
                <a:solidFill>
                  <a:srgbClr val="2D87AD"/>
                </a:solidFill>
                <a:ea typeface="ＭＳ Ｐゴシック" pitchFamily="34" charset="-128"/>
              </a:rPr>
              <a:t>atto dell</a:t>
            </a:r>
            <a:r>
              <a:rPr lang="it-IT" altLang="it-IT" sz="2000">
                <a:solidFill>
                  <a:srgbClr val="2D87AD"/>
                </a:solidFill>
                <a:ea typeface="ＭＳ Ｐゴシック" pitchFamily="34" charset="-128"/>
              </a:rPr>
              <a:t>’</a:t>
            </a:r>
            <a:r>
              <a:rPr lang="it-IT" sz="2000">
                <a:solidFill>
                  <a:srgbClr val="2D87AD"/>
                </a:solidFill>
                <a:ea typeface="ＭＳ Ｐゴシック" pitchFamily="34" charset="-128"/>
              </a:rPr>
              <a:t>adesione</a:t>
            </a:r>
          </a:p>
          <a:p>
            <a:pPr marL="712788" lvl="2" indent="-261938" eaLnBrk="1" hangingPunct="1">
              <a:lnSpc>
                <a:spcPct val="140000"/>
              </a:lnSpc>
              <a:spcBef>
                <a:spcPct val="0"/>
              </a:spcBef>
              <a:spcAft>
                <a:spcPts val="1200"/>
              </a:spcAft>
              <a:buFont typeface="Wingdings" pitchFamily="2" charset="2"/>
              <a:buChar char="ü"/>
            </a:pPr>
            <a:r>
              <a:rPr lang="it-IT" sz="2000" b="1">
                <a:solidFill>
                  <a:srgbClr val="2D87AD"/>
                </a:solidFill>
                <a:ea typeface="ＭＳ Ｐゴシック" pitchFamily="34" charset="-128"/>
              </a:rPr>
              <a:t>Quota associativa </a:t>
            </a:r>
            <a:r>
              <a:rPr lang="it-IT" sz="2000" b="1" u="sng">
                <a:solidFill>
                  <a:srgbClr val="2D87AD"/>
                </a:solidFill>
                <a:ea typeface="ＭＳ Ｐゴシック" pitchFamily="34" charset="-128"/>
              </a:rPr>
              <a:t>annuale</a:t>
            </a:r>
            <a:r>
              <a:rPr lang="it-IT" sz="2000" b="1">
                <a:solidFill>
                  <a:srgbClr val="2D87AD"/>
                </a:solidFill>
                <a:ea typeface="ＭＳ Ｐゴシック" pitchFamily="34" charset="-128"/>
              </a:rPr>
              <a:t>: </a:t>
            </a:r>
            <a:r>
              <a:rPr lang="it-IT" sz="2000" b="1">
                <a:solidFill>
                  <a:srgbClr val="002060"/>
                </a:solidFill>
                <a:ea typeface="ＭＳ Ｐゴシック" pitchFamily="34" charset="-128"/>
              </a:rPr>
              <a:t>€ 16,00</a:t>
            </a:r>
            <a:endParaRPr lang="it-IT">
              <a:solidFill>
                <a:srgbClr val="002060"/>
              </a:solidFill>
              <a:ea typeface="ＭＳ Ｐゴシック" pitchFamily="34" charset="-128"/>
            </a:endParaRPr>
          </a:p>
        </p:txBody>
      </p:sp>
      <p:graphicFrame>
        <p:nvGraphicFramePr>
          <p:cNvPr id="6" name="Segnaposto contenuto 4"/>
          <p:cNvGraphicFramePr>
            <a:graphicFrameLocks/>
          </p:cNvGraphicFramePr>
          <p:nvPr/>
        </p:nvGraphicFramePr>
        <p:xfrm>
          <a:off x="273050" y="3357563"/>
          <a:ext cx="9372598" cy="2520281"/>
        </p:xfrm>
        <a:graphic>
          <a:graphicData uri="http://schemas.openxmlformats.org/drawingml/2006/table">
            <a:tbl>
              <a:tblPr firstRow="1" bandRow="1">
                <a:effectLst/>
                <a:tableStyleId>{5C22544A-7EE6-4342-B048-85BDC9FD1C3A}</a:tableStyleId>
              </a:tblPr>
              <a:tblGrid>
                <a:gridCol w="1218220">
                  <a:extLst>
                    <a:ext uri="{9D8B030D-6E8A-4147-A177-3AD203B41FA5}">
                      <a16:colId xmlns:a16="http://schemas.microsoft.com/office/drawing/2014/main" xmlns="" val="20000"/>
                    </a:ext>
                  </a:extLst>
                </a:gridCol>
                <a:gridCol w="1523948">
                  <a:extLst>
                    <a:ext uri="{9D8B030D-6E8A-4147-A177-3AD203B41FA5}">
                      <a16:colId xmlns:a16="http://schemas.microsoft.com/office/drawing/2014/main" xmlns="" val="20001"/>
                    </a:ext>
                  </a:extLst>
                </a:gridCol>
                <a:gridCol w="1523948">
                  <a:extLst>
                    <a:ext uri="{9D8B030D-6E8A-4147-A177-3AD203B41FA5}">
                      <a16:colId xmlns:a16="http://schemas.microsoft.com/office/drawing/2014/main" xmlns="" val="20002"/>
                    </a:ext>
                  </a:extLst>
                </a:gridCol>
                <a:gridCol w="1523948">
                  <a:extLst>
                    <a:ext uri="{9D8B030D-6E8A-4147-A177-3AD203B41FA5}">
                      <a16:colId xmlns:a16="http://schemas.microsoft.com/office/drawing/2014/main" xmlns="" val="20003"/>
                    </a:ext>
                  </a:extLst>
                </a:gridCol>
                <a:gridCol w="1523948">
                  <a:extLst>
                    <a:ext uri="{9D8B030D-6E8A-4147-A177-3AD203B41FA5}">
                      <a16:colId xmlns:a16="http://schemas.microsoft.com/office/drawing/2014/main" xmlns="" val="20004"/>
                    </a:ext>
                  </a:extLst>
                </a:gridCol>
                <a:gridCol w="2058586">
                  <a:extLst>
                    <a:ext uri="{9D8B030D-6E8A-4147-A177-3AD203B41FA5}">
                      <a16:colId xmlns:a16="http://schemas.microsoft.com/office/drawing/2014/main" xmlns="" val="20005"/>
                    </a:ext>
                  </a:extLst>
                </a:gridCol>
              </a:tblGrid>
              <a:tr h="619236">
                <a:tc gridSpan="6">
                  <a:txBody>
                    <a:bodyPr/>
                    <a:lstStyle/>
                    <a:p>
                      <a:pPr algn="ctr"/>
                      <a:r>
                        <a:rPr lang="it-IT" sz="1900" dirty="0"/>
                        <a:t>Valori</a:t>
                      </a:r>
                      <a:r>
                        <a:rPr lang="it-IT" sz="1900" baseline="0" dirty="0"/>
                        <a:t> Indicatore sintetico dei costi (valori in %) Fonte </a:t>
                      </a:r>
                      <a:r>
                        <a:rPr lang="it-IT" sz="1900" baseline="0" dirty="0" err="1"/>
                        <a:t>Covip</a:t>
                      </a:r>
                      <a:endParaRPr lang="it-IT" sz="1900" dirty="0"/>
                    </a:p>
                  </a:txBody>
                  <a:tcPr marL="99060" marR="99060" anchor="ctr"/>
                </a:tc>
                <a:tc hMerge="1">
                  <a:txBody>
                    <a:bodyPr/>
                    <a:lstStyle/>
                    <a:p>
                      <a:pPr algn="ctr"/>
                      <a:endParaRPr lang="it-IT" dirty="0"/>
                    </a:p>
                  </a:txBody>
                  <a:tcPr/>
                </a:tc>
                <a:tc hMerge="1">
                  <a:txBody>
                    <a:bodyPr/>
                    <a:lstStyle/>
                    <a:p>
                      <a:pPr algn="ctr"/>
                      <a:endParaRPr lang="it-IT" dirty="0"/>
                    </a:p>
                  </a:txBody>
                  <a:tcPr/>
                </a:tc>
                <a:tc hMerge="1">
                  <a:txBody>
                    <a:bodyPr/>
                    <a:lstStyle/>
                    <a:p>
                      <a:pPr algn="ctr"/>
                      <a:endParaRPr lang="it-IT" dirty="0"/>
                    </a:p>
                  </a:txBody>
                  <a:tcPr/>
                </a:tc>
                <a:tc hMerge="1">
                  <a:txBody>
                    <a:bodyPr/>
                    <a:lstStyle/>
                    <a:p>
                      <a:pPr algn="ctr"/>
                      <a:endParaRPr lang="it-IT" dirty="0"/>
                    </a:p>
                  </a:txBody>
                  <a:tcPr/>
                </a:tc>
                <a:tc hMerge="1">
                  <a:txBody>
                    <a:bodyPr/>
                    <a:lstStyle/>
                    <a:p>
                      <a:pPr algn="ctr"/>
                      <a:endParaRPr lang="it-IT" dirty="0"/>
                    </a:p>
                  </a:txBody>
                  <a:tcPr/>
                </a:tc>
                <a:extLst>
                  <a:ext uri="{0D108BD9-81ED-4DB2-BD59-A6C34878D82A}">
                    <a16:rowId xmlns:a16="http://schemas.microsoft.com/office/drawing/2014/main" xmlns="" val="10000"/>
                  </a:ext>
                </a:extLst>
              </a:tr>
              <a:tr h="580898">
                <a:tc>
                  <a:txBody>
                    <a:bodyPr/>
                    <a:lstStyle/>
                    <a:p>
                      <a:endParaRPr lang="it-IT" sz="1600" dirty="0"/>
                    </a:p>
                  </a:txBody>
                  <a:tcPr marL="99060" marR="99060" anchor="ctr"/>
                </a:tc>
                <a:tc>
                  <a:txBody>
                    <a:bodyPr/>
                    <a:lstStyle/>
                    <a:p>
                      <a:pPr algn="ctr"/>
                      <a:r>
                        <a:rPr lang="it-IT" sz="1600" dirty="0"/>
                        <a:t>2 anni</a:t>
                      </a:r>
                    </a:p>
                  </a:txBody>
                  <a:tcPr marL="99060" marR="99060" anchor="ctr"/>
                </a:tc>
                <a:tc>
                  <a:txBody>
                    <a:bodyPr/>
                    <a:lstStyle/>
                    <a:p>
                      <a:pPr algn="ctr"/>
                      <a:r>
                        <a:rPr lang="it-IT" sz="1600" dirty="0"/>
                        <a:t>5 anni</a:t>
                      </a:r>
                    </a:p>
                  </a:txBody>
                  <a:tcPr marL="99060" marR="99060" anchor="ctr"/>
                </a:tc>
                <a:tc>
                  <a:txBody>
                    <a:bodyPr/>
                    <a:lstStyle/>
                    <a:p>
                      <a:pPr algn="ctr"/>
                      <a:r>
                        <a:rPr lang="it-IT" sz="1600" dirty="0"/>
                        <a:t>10 anni</a:t>
                      </a:r>
                    </a:p>
                  </a:txBody>
                  <a:tcPr marL="99060" marR="99060" anchor="ctr"/>
                </a:tc>
                <a:tc>
                  <a:txBody>
                    <a:bodyPr/>
                    <a:lstStyle/>
                    <a:p>
                      <a:pPr algn="ctr"/>
                      <a:r>
                        <a:rPr lang="it-IT" sz="1600" dirty="0"/>
                        <a:t>35 anni</a:t>
                      </a:r>
                    </a:p>
                  </a:txBody>
                  <a:tcPr marL="99060" marR="99060" anchor="ctr"/>
                </a:tc>
                <a:tc>
                  <a:txBody>
                    <a:bodyPr/>
                    <a:lstStyle/>
                    <a:p>
                      <a:pPr algn="ctr"/>
                      <a:r>
                        <a:rPr lang="it-IT" sz="1600" dirty="0"/>
                        <a:t>Prestazione finale</a:t>
                      </a:r>
                    </a:p>
                  </a:txBody>
                  <a:tcPr marL="99060" marR="99060" anchor="ctr"/>
                </a:tc>
                <a:extLst>
                  <a:ext uri="{0D108BD9-81ED-4DB2-BD59-A6C34878D82A}">
                    <a16:rowId xmlns:a16="http://schemas.microsoft.com/office/drawing/2014/main" xmlns="" val="10001"/>
                  </a:ext>
                </a:extLst>
              </a:tr>
              <a:tr h="440049">
                <a:tc>
                  <a:txBody>
                    <a:bodyPr/>
                    <a:lstStyle/>
                    <a:p>
                      <a:r>
                        <a:rPr lang="it-IT" sz="1600" dirty="0" err="1"/>
                        <a:t>FPn</a:t>
                      </a:r>
                      <a:endParaRPr lang="it-IT" sz="1600" dirty="0"/>
                    </a:p>
                  </a:txBody>
                  <a:tcPr marL="99060" marR="99060" anchor="ctr"/>
                </a:tc>
                <a:tc>
                  <a:txBody>
                    <a:bodyPr/>
                    <a:lstStyle/>
                    <a:p>
                      <a:pPr algn="ctr"/>
                      <a:r>
                        <a:rPr lang="it-IT" sz="1600" dirty="0"/>
                        <a:t>1,0</a:t>
                      </a:r>
                    </a:p>
                  </a:txBody>
                  <a:tcPr marL="99060" marR="99060" anchor="ctr"/>
                </a:tc>
                <a:tc>
                  <a:txBody>
                    <a:bodyPr/>
                    <a:lstStyle/>
                    <a:p>
                      <a:pPr algn="ctr"/>
                      <a:r>
                        <a:rPr lang="it-IT" sz="1600" dirty="0"/>
                        <a:t>0,6</a:t>
                      </a:r>
                    </a:p>
                  </a:txBody>
                  <a:tcPr marL="99060" marR="99060" anchor="ctr"/>
                </a:tc>
                <a:tc>
                  <a:txBody>
                    <a:bodyPr/>
                    <a:lstStyle/>
                    <a:p>
                      <a:pPr algn="ctr"/>
                      <a:r>
                        <a:rPr lang="it-IT" sz="1600" dirty="0"/>
                        <a:t>0,4</a:t>
                      </a:r>
                    </a:p>
                  </a:txBody>
                  <a:tcPr marL="99060" marR="99060" anchor="ctr"/>
                </a:tc>
                <a:tc>
                  <a:txBody>
                    <a:bodyPr/>
                    <a:lstStyle/>
                    <a:p>
                      <a:pPr algn="ctr"/>
                      <a:r>
                        <a:rPr lang="it-IT" sz="1600" dirty="0"/>
                        <a:t>0,2</a:t>
                      </a:r>
                    </a:p>
                  </a:txBody>
                  <a:tcPr marL="99060" marR="99060" anchor="ctr"/>
                </a:tc>
                <a:tc>
                  <a:txBody>
                    <a:bodyPr/>
                    <a:lstStyle/>
                    <a:p>
                      <a:pPr algn="r"/>
                      <a:r>
                        <a:rPr lang="it-IT" sz="1600" dirty="0"/>
                        <a:t>100</a:t>
                      </a:r>
                    </a:p>
                  </a:txBody>
                  <a:tcPr marL="99060" marR="702000" anchor="ctr"/>
                </a:tc>
                <a:extLst>
                  <a:ext uri="{0D108BD9-81ED-4DB2-BD59-A6C34878D82A}">
                    <a16:rowId xmlns:a16="http://schemas.microsoft.com/office/drawing/2014/main" xmlns="" val="10002"/>
                  </a:ext>
                </a:extLst>
              </a:tr>
              <a:tr h="440049">
                <a:tc>
                  <a:txBody>
                    <a:bodyPr/>
                    <a:lstStyle/>
                    <a:p>
                      <a:r>
                        <a:rPr lang="it-IT" sz="1600" dirty="0" err="1"/>
                        <a:t>FPa</a:t>
                      </a:r>
                      <a:endParaRPr lang="it-IT" sz="1600" dirty="0"/>
                    </a:p>
                  </a:txBody>
                  <a:tcPr marL="99060" marR="99060" anchor="ctr"/>
                </a:tc>
                <a:tc>
                  <a:txBody>
                    <a:bodyPr/>
                    <a:lstStyle/>
                    <a:p>
                      <a:pPr algn="ctr"/>
                      <a:r>
                        <a:rPr lang="it-IT" sz="1600" dirty="0"/>
                        <a:t>2,0</a:t>
                      </a:r>
                    </a:p>
                  </a:txBody>
                  <a:tcPr marL="99060" marR="99060" anchor="ctr"/>
                </a:tc>
                <a:tc>
                  <a:txBody>
                    <a:bodyPr/>
                    <a:lstStyle/>
                    <a:p>
                      <a:pPr algn="ctr"/>
                      <a:r>
                        <a:rPr lang="it-IT" sz="1600" dirty="0"/>
                        <a:t>1,3</a:t>
                      </a:r>
                    </a:p>
                  </a:txBody>
                  <a:tcPr marL="99060" marR="99060" anchor="ctr"/>
                </a:tc>
                <a:tc>
                  <a:txBody>
                    <a:bodyPr/>
                    <a:lstStyle/>
                    <a:p>
                      <a:pPr algn="ctr"/>
                      <a:r>
                        <a:rPr lang="it-IT" sz="1600" dirty="0"/>
                        <a:t>1,2</a:t>
                      </a:r>
                    </a:p>
                  </a:txBody>
                  <a:tcPr marL="99060" marR="99060" anchor="ctr"/>
                </a:tc>
                <a:tc>
                  <a:txBody>
                    <a:bodyPr/>
                    <a:lstStyle/>
                    <a:p>
                      <a:pPr algn="ctr"/>
                      <a:r>
                        <a:rPr lang="it-IT" sz="1600" dirty="0"/>
                        <a:t>1,1</a:t>
                      </a:r>
                    </a:p>
                  </a:txBody>
                  <a:tcPr marL="99060" marR="99060" anchor="ctr"/>
                </a:tc>
                <a:tc>
                  <a:txBody>
                    <a:bodyPr/>
                    <a:lstStyle/>
                    <a:p>
                      <a:pPr algn="r"/>
                      <a:r>
                        <a:rPr lang="it-IT" sz="1600" dirty="0"/>
                        <a:t>83</a:t>
                      </a:r>
                    </a:p>
                  </a:txBody>
                  <a:tcPr marL="99060" marR="702000" anchor="ctr"/>
                </a:tc>
                <a:extLst>
                  <a:ext uri="{0D108BD9-81ED-4DB2-BD59-A6C34878D82A}">
                    <a16:rowId xmlns:a16="http://schemas.microsoft.com/office/drawing/2014/main" xmlns="" val="10003"/>
                  </a:ext>
                </a:extLst>
              </a:tr>
              <a:tr h="440049">
                <a:tc>
                  <a:txBody>
                    <a:bodyPr/>
                    <a:lstStyle/>
                    <a:p>
                      <a:r>
                        <a:rPr lang="it-IT" sz="1600" dirty="0"/>
                        <a:t>PIP</a:t>
                      </a:r>
                    </a:p>
                  </a:txBody>
                  <a:tcPr marL="99060" marR="99060" anchor="ctr"/>
                </a:tc>
                <a:tc>
                  <a:txBody>
                    <a:bodyPr/>
                    <a:lstStyle/>
                    <a:p>
                      <a:pPr algn="ctr"/>
                      <a:r>
                        <a:rPr lang="it-IT" sz="1600" dirty="0"/>
                        <a:t>3,6</a:t>
                      </a:r>
                    </a:p>
                  </a:txBody>
                  <a:tcPr marL="99060" marR="99060" anchor="ctr"/>
                </a:tc>
                <a:tc>
                  <a:txBody>
                    <a:bodyPr/>
                    <a:lstStyle/>
                    <a:p>
                      <a:pPr algn="ctr"/>
                      <a:r>
                        <a:rPr lang="it-IT" sz="1600" dirty="0"/>
                        <a:t>2,4</a:t>
                      </a:r>
                    </a:p>
                  </a:txBody>
                  <a:tcPr marL="99060" marR="99060" anchor="ctr"/>
                </a:tc>
                <a:tc>
                  <a:txBody>
                    <a:bodyPr/>
                    <a:lstStyle/>
                    <a:p>
                      <a:pPr algn="ctr"/>
                      <a:r>
                        <a:rPr lang="it-IT" sz="1600" dirty="0"/>
                        <a:t>1,9</a:t>
                      </a:r>
                    </a:p>
                  </a:txBody>
                  <a:tcPr marL="99060" marR="99060" anchor="ctr"/>
                </a:tc>
                <a:tc>
                  <a:txBody>
                    <a:bodyPr/>
                    <a:lstStyle/>
                    <a:p>
                      <a:pPr algn="ctr"/>
                      <a:r>
                        <a:rPr lang="it-IT" sz="1600" dirty="0"/>
                        <a:t>1,5</a:t>
                      </a:r>
                    </a:p>
                  </a:txBody>
                  <a:tcPr marL="99060" marR="99060" anchor="ctr"/>
                </a:tc>
                <a:tc>
                  <a:txBody>
                    <a:bodyPr/>
                    <a:lstStyle/>
                    <a:p>
                      <a:pPr algn="r"/>
                      <a:r>
                        <a:rPr lang="it-IT" sz="1600" dirty="0"/>
                        <a:t>77</a:t>
                      </a:r>
                    </a:p>
                  </a:txBody>
                  <a:tcPr marL="99060" marR="702000" anchor="ctr"/>
                </a:tc>
                <a:extLst>
                  <a:ext uri="{0D108BD9-81ED-4DB2-BD59-A6C34878D82A}">
                    <a16:rowId xmlns:a16="http://schemas.microsoft.com/office/drawing/2014/main" xmlns="" val="10004"/>
                  </a:ext>
                </a:extLst>
              </a:tr>
            </a:tbl>
          </a:graphicData>
        </a:graphic>
      </p:graphicFrame>
      <p:sp>
        <p:nvSpPr>
          <p:cNvPr id="7" name="Segnaposto piè di pagina 6"/>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10</a:t>
            </a:fld>
            <a:endParaRPr lang="it-IT"/>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confronto</a:t>
            </a:r>
          </a:p>
        </p:txBody>
      </p:sp>
      <p:sp>
        <p:nvSpPr>
          <p:cNvPr id="4" name="Segnaposto piè di pagina 3"/>
          <p:cNvSpPr>
            <a:spLocks noGrp="1"/>
          </p:cNvSpPr>
          <p:nvPr>
            <p:ph type="ftr" sz="quarter" idx="4294967295"/>
          </p:nvPr>
        </p:nvSpPr>
        <p:spPr>
          <a:xfrm>
            <a:off x="247650" y="6597651"/>
            <a:ext cx="8915400" cy="260351"/>
          </a:xfrm>
          <a:prstGeom prst="rect">
            <a:avLst/>
          </a:prstGeom>
        </p:spPr>
        <p:txBody>
          <a:bodyPr/>
          <a:lstStyle/>
          <a:p>
            <a:pPr>
              <a:lnSpc>
                <a:spcPct val="90000"/>
              </a:lnSpc>
            </a:pPr>
            <a:r>
              <a:rPr lang="it-IT" sz="800" b="1" dirty="0"/>
              <a:t>FONDO PERSEO SIRIO Iscritto al n. 164 dell’Albo COVIP Sede legale: via degli Scialoja, 3 - 00196 Roma</a:t>
            </a:r>
            <a:endParaRPr lang="it-IT" sz="800" dirty="0"/>
          </a:p>
        </p:txBody>
      </p:sp>
      <p:sp>
        <p:nvSpPr>
          <p:cNvPr id="3" name="Segnaposto numero diapositiva 2"/>
          <p:cNvSpPr>
            <a:spLocks noGrp="1"/>
          </p:cNvSpPr>
          <p:nvPr>
            <p:ph type="sldNum" sz="quarter" idx="11"/>
          </p:nvPr>
        </p:nvSpPr>
        <p:spPr/>
        <p:txBody>
          <a:bodyPr/>
          <a:lstStyle/>
          <a:p>
            <a:pPr>
              <a:defRPr/>
            </a:pPr>
            <a:fld id="{95904E82-99A9-4D3B-A23D-537F45650900}" type="slidenum">
              <a:rPr lang="it-IT" smtClean="0"/>
              <a:pPr>
                <a:defRPr/>
              </a:pPr>
              <a:t>11</a:t>
            </a:fld>
            <a:endParaRPr lang="it-IT"/>
          </a:p>
        </p:txBody>
      </p:sp>
      <p:graphicFrame>
        <p:nvGraphicFramePr>
          <p:cNvPr id="6" name="Tabella 5"/>
          <p:cNvGraphicFramePr>
            <a:graphicFrameLocks noGrp="1"/>
          </p:cNvGraphicFramePr>
          <p:nvPr>
            <p:extLst>
              <p:ext uri="{D42A27DB-BD31-4B8C-83A1-F6EECF244321}">
                <p14:modId xmlns:p14="http://schemas.microsoft.com/office/powerpoint/2010/main" val="638766638"/>
              </p:ext>
            </p:extLst>
          </p:nvPr>
        </p:nvGraphicFramePr>
        <p:xfrm>
          <a:off x="1064568" y="1124744"/>
          <a:ext cx="7776864" cy="5138551"/>
        </p:xfrm>
        <a:graphic>
          <a:graphicData uri="http://schemas.openxmlformats.org/drawingml/2006/table">
            <a:tbl>
              <a:tblPr/>
              <a:tblGrid>
                <a:gridCol w="2928208">
                  <a:extLst>
                    <a:ext uri="{9D8B030D-6E8A-4147-A177-3AD203B41FA5}">
                      <a16:colId xmlns:a16="http://schemas.microsoft.com/office/drawing/2014/main" xmlns="" val="20000"/>
                    </a:ext>
                  </a:extLst>
                </a:gridCol>
                <a:gridCol w="2357778">
                  <a:extLst>
                    <a:ext uri="{9D8B030D-6E8A-4147-A177-3AD203B41FA5}">
                      <a16:colId xmlns:a16="http://schemas.microsoft.com/office/drawing/2014/main" xmlns="" val="20001"/>
                    </a:ext>
                  </a:extLst>
                </a:gridCol>
                <a:gridCol w="2490878">
                  <a:extLst>
                    <a:ext uri="{9D8B030D-6E8A-4147-A177-3AD203B41FA5}">
                      <a16:colId xmlns:a16="http://schemas.microsoft.com/office/drawing/2014/main" xmlns="" val="20002"/>
                    </a:ext>
                  </a:extLst>
                </a:gridCol>
              </a:tblGrid>
              <a:tr h="372016">
                <a:tc>
                  <a:txBody>
                    <a:bodyPr/>
                    <a:lstStyle/>
                    <a:p>
                      <a:pPr algn="l" fontAlgn="b"/>
                      <a:r>
                        <a:rPr lang="it-IT" sz="2000" b="0"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fontAlgn="b"/>
                      <a:r>
                        <a:rPr lang="it-IT" sz="2000" b="1" i="0" u="none" strike="noStrike">
                          <a:solidFill>
                            <a:srgbClr val="000000"/>
                          </a:solidFill>
                          <a:latin typeface="Calibri"/>
                        </a:rPr>
                        <a:t>Fondo Perseo Sirio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fontAlgn="b"/>
                      <a:r>
                        <a:rPr lang="it-IT" sz="2000" b="1" i="0" u="none" strike="noStrike" dirty="0" err="1">
                          <a:solidFill>
                            <a:srgbClr val="000000"/>
                          </a:solidFill>
                          <a:latin typeface="Calibri"/>
                        </a:rPr>
                        <a:t>Eurovita</a:t>
                      </a:r>
                      <a:r>
                        <a:rPr lang="it-IT" sz="2000" b="1" i="0" u="none" strike="noStrike" dirty="0">
                          <a:solidFill>
                            <a:srgbClr val="000000"/>
                          </a:solidFill>
                          <a:latin typeface="Calibri"/>
                        </a:rPr>
                        <a:t> Futuro</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extLst>
                  <a:ext uri="{0D108BD9-81ED-4DB2-BD59-A6C34878D82A}">
                    <a16:rowId xmlns:a16="http://schemas.microsoft.com/office/drawing/2014/main" xmlns="" val="10000"/>
                  </a:ext>
                </a:extLst>
              </a:tr>
              <a:tr h="354301">
                <a:tc>
                  <a:txBody>
                    <a:bodyPr/>
                    <a:lstStyle/>
                    <a:p>
                      <a:pPr algn="l" fontAlgn="b"/>
                      <a:r>
                        <a:rPr lang="it-IT" sz="2000" b="1" i="0" u="none" strike="noStrike" baseline="0" dirty="0">
                          <a:solidFill>
                            <a:srgbClr val="000000"/>
                          </a:solidFill>
                          <a:latin typeface="Calibri"/>
                        </a:rPr>
                        <a:t>  Spese di adesione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it-IT" sz="2000" b="0" i="0" u="none" strike="noStrike" dirty="0">
                          <a:solidFill>
                            <a:srgbClr val="000000"/>
                          </a:solidFill>
                          <a:latin typeface="Calibri"/>
                        </a:rPr>
                        <a:t>€ 2,75</a:t>
                      </a:r>
                    </a:p>
                  </a:txBody>
                  <a:tcPr marL="9525" marR="17145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it-IT" sz="2000" b="0" i="0" u="none" strike="noStrike">
                          <a:solidFill>
                            <a:srgbClr val="000000"/>
                          </a:solidFill>
                          <a:latin typeface="Calibri"/>
                        </a:rPr>
                        <a:t>€ 120,00</a:t>
                      </a:r>
                    </a:p>
                  </a:txBody>
                  <a:tcPr marL="9525" marR="17145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01"/>
                  </a:ext>
                </a:extLst>
              </a:tr>
              <a:tr h="708603">
                <a:tc>
                  <a:txBody>
                    <a:bodyPr/>
                    <a:lstStyle/>
                    <a:p>
                      <a:pPr algn="l" fontAlgn="b"/>
                      <a:r>
                        <a:rPr lang="it-IT" sz="2000" b="1" i="0" u="none" strike="noStrike" baseline="0" dirty="0">
                          <a:solidFill>
                            <a:srgbClr val="000000"/>
                          </a:solidFill>
                          <a:latin typeface="Calibri"/>
                        </a:rPr>
                        <a:t>  Spese fase di accumulo    (annuali):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BE5F1"/>
                    </a:solidFill>
                  </a:tcPr>
                </a:tc>
                <a:tc>
                  <a:txBody>
                    <a:bodyPr/>
                    <a:lstStyle/>
                    <a:p>
                      <a:pPr algn="l" fontAlgn="ctr"/>
                      <a:r>
                        <a:rPr lang="it-IT" sz="2000" b="0" i="0" u="none" strike="noStrike" dirty="0">
                          <a:solidFill>
                            <a:srgbClr val="000000"/>
                          </a:solidFill>
                          <a:latin typeface="Calibri"/>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BE5F1"/>
                    </a:solidFill>
                  </a:tcPr>
                </a:tc>
                <a:tc>
                  <a:txBody>
                    <a:bodyPr/>
                    <a:lstStyle/>
                    <a:p>
                      <a:pPr algn="l" fontAlgn="ctr"/>
                      <a:r>
                        <a:rPr lang="it-IT" sz="20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BE5F1"/>
                    </a:solidFill>
                  </a:tcPr>
                </a:tc>
                <a:extLst>
                  <a:ext uri="{0D108BD9-81ED-4DB2-BD59-A6C34878D82A}">
                    <a16:rowId xmlns:a16="http://schemas.microsoft.com/office/drawing/2014/main" xmlns="" val="10002"/>
                  </a:ext>
                </a:extLst>
              </a:tr>
              <a:tr h="354301">
                <a:tc>
                  <a:txBody>
                    <a:bodyPr/>
                    <a:lstStyle/>
                    <a:p>
                      <a:pPr algn="l" fontAlgn="b"/>
                      <a:r>
                        <a:rPr lang="it-IT" sz="2000" b="0" i="0" u="none" strike="noStrike" baseline="0" dirty="0">
                          <a:solidFill>
                            <a:srgbClr val="000000"/>
                          </a:solidFill>
                          <a:latin typeface="Calibri"/>
                        </a:rPr>
                        <a:t> - dirette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BE5F1"/>
                    </a:solidFill>
                  </a:tcPr>
                </a:tc>
                <a:tc>
                  <a:txBody>
                    <a:bodyPr/>
                    <a:lstStyle/>
                    <a:p>
                      <a:pPr algn="r" fontAlgn="ctr"/>
                      <a:r>
                        <a:rPr lang="it-IT" sz="2000" b="0" i="0" u="none" strike="noStrike" dirty="0">
                          <a:solidFill>
                            <a:srgbClr val="000000"/>
                          </a:solidFill>
                          <a:latin typeface="Calibri"/>
                        </a:rPr>
                        <a:t>€ 16,00</a:t>
                      </a:r>
                    </a:p>
                  </a:txBody>
                  <a:tcPr marL="9525" marR="17145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BE5F1"/>
                    </a:solidFill>
                  </a:tcPr>
                </a:tc>
                <a:tc>
                  <a:txBody>
                    <a:bodyPr/>
                    <a:lstStyle/>
                    <a:p>
                      <a:pPr algn="r" fontAlgn="ctr"/>
                      <a:r>
                        <a:rPr lang="it-IT" sz="2000" b="0" i="0" u="none" strike="noStrike" dirty="0">
                          <a:solidFill>
                            <a:srgbClr val="000000"/>
                          </a:solidFill>
                          <a:latin typeface="Calibri"/>
                        </a:rPr>
                        <a:t>-</a:t>
                      </a:r>
                    </a:p>
                  </a:txBody>
                  <a:tcPr marL="9525" marR="17145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BE5F1"/>
                    </a:solidFill>
                  </a:tcPr>
                </a:tc>
                <a:extLst>
                  <a:ext uri="{0D108BD9-81ED-4DB2-BD59-A6C34878D82A}">
                    <a16:rowId xmlns:a16="http://schemas.microsoft.com/office/drawing/2014/main" xmlns="" val="10003"/>
                  </a:ext>
                </a:extLst>
              </a:tr>
              <a:tr h="708603">
                <a:tc>
                  <a:txBody>
                    <a:bodyPr/>
                    <a:lstStyle/>
                    <a:p>
                      <a:pPr algn="l" fontAlgn="b"/>
                      <a:r>
                        <a:rPr lang="it-IT" sz="2000" b="0" i="0" u="none" strike="noStrike" baseline="0" dirty="0">
                          <a:solidFill>
                            <a:srgbClr val="000000"/>
                          </a:solidFill>
                          <a:latin typeface="Calibri"/>
                        </a:rPr>
                        <a:t> - indirette (in % sul patrimonio gestito)**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BE5F1"/>
                    </a:solidFill>
                  </a:tcPr>
                </a:tc>
                <a:tc>
                  <a:txBody>
                    <a:bodyPr/>
                    <a:lstStyle/>
                    <a:p>
                      <a:pPr algn="r" fontAlgn="ctr"/>
                      <a:r>
                        <a:rPr lang="it-IT" sz="2000" b="0" i="0" u="none" strike="noStrike" dirty="0">
                          <a:solidFill>
                            <a:srgbClr val="000000"/>
                          </a:solidFill>
                          <a:latin typeface="Calibri"/>
                        </a:rPr>
                        <a:t>-</a:t>
                      </a:r>
                    </a:p>
                  </a:txBody>
                  <a:tcPr marL="9525" marR="17145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BE5F1"/>
                    </a:solidFill>
                  </a:tcPr>
                </a:tc>
                <a:tc>
                  <a:txBody>
                    <a:bodyPr/>
                    <a:lstStyle/>
                    <a:p>
                      <a:pPr algn="r" fontAlgn="ctr"/>
                      <a:r>
                        <a:rPr lang="it-IT" sz="2000" b="0" i="0" u="none" strike="noStrike" dirty="0">
                          <a:solidFill>
                            <a:srgbClr val="000000"/>
                          </a:solidFill>
                          <a:latin typeface="Calibri"/>
                        </a:rPr>
                        <a:t>da 1,25% a 1,50%</a:t>
                      </a:r>
                    </a:p>
                  </a:txBody>
                  <a:tcPr marL="9525" marR="17145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xmlns="" val="10004"/>
                  </a:ext>
                </a:extLst>
              </a:tr>
              <a:tr h="708603">
                <a:tc>
                  <a:txBody>
                    <a:bodyPr/>
                    <a:lstStyle/>
                    <a:p>
                      <a:pPr algn="l" fontAlgn="b"/>
                      <a:r>
                        <a:rPr lang="it-IT" sz="2000" b="1" i="0" u="none" strike="noStrike" baseline="0" dirty="0">
                          <a:solidFill>
                            <a:srgbClr val="000000"/>
                          </a:solidFill>
                          <a:latin typeface="Calibri"/>
                        </a:rPr>
                        <a:t>  Spese per prerogative individuali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F3F8"/>
                    </a:solidFill>
                  </a:tcPr>
                </a:tc>
                <a:tc>
                  <a:txBody>
                    <a:bodyPr/>
                    <a:lstStyle/>
                    <a:p>
                      <a:pPr algn="l" fontAlgn="ctr"/>
                      <a:r>
                        <a:rPr lang="it-IT" sz="2000" b="0" i="0" u="none" strike="noStrike">
                          <a:solidFill>
                            <a:srgbClr val="000000"/>
                          </a:solidFill>
                          <a:latin typeface="Calibri"/>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F3F8"/>
                    </a:solidFill>
                  </a:tcPr>
                </a:tc>
                <a:tc>
                  <a:txBody>
                    <a:bodyPr/>
                    <a:lstStyle/>
                    <a:p>
                      <a:pPr algn="l" fontAlgn="ctr"/>
                      <a:r>
                        <a:rPr lang="it-IT" sz="20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F3F8"/>
                    </a:solidFill>
                  </a:tcPr>
                </a:tc>
                <a:extLst>
                  <a:ext uri="{0D108BD9-81ED-4DB2-BD59-A6C34878D82A}">
                    <a16:rowId xmlns:a16="http://schemas.microsoft.com/office/drawing/2014/main" xmlns="" val="10005"/>
                  </a:ext>
                </a:extLst>
              </a:tr>
              <a:tr h="354301">
                <a:tc>
                  <a:txBody>
                    <a:bodyPr/>
                    <a:lstStyle/>
                    <a:p>
                      <a:pPr algn="l" fontAlgn="b"/>
                      <a:r>
                        <a:rPr lang="it-IT" sz="2000" b="0" i="0" u="none" strike="noStrike" baseline="0" dirty="0">
                          <a:solidFill>
                            <a:srgbClr val="000000"/>
                          </a:solidFill>
                          <a:latin typeface="Calibri"/>
                        </a:rPr>
                        <a:t> - Anticipazione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F3F8"/>
                    </a:solidFill>
                  </a:tcPr>
                </a:tc>
                <a:tc>
                  <a:txBody>
                    <a:bodyPr/>
                    <a:lstStyle/>
                    <a:p>
                      <a:pPr algn="r" fontAlgn="ctr"/>
                      <a:r>
                        <a:rPr lang="it-IT" sz="2000" b="0" i="0" u="none" strike="noStrike">
                          <a:solidFill>
                            <a:srgbClr val="000000"/>
                          </a:solidFill>
                          <a:latin typeface="Calibri"/>
                        </a:rPr>
                        <a:t>-</a:t>
                      </a:r>
                    </a:p>
                  </a:txBody>
                  <a:tcPr marL="9525" marR="17145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F3F8"/>
                    </a:solidFill>
                  </a:tcPr>
                </a:tc>
                <a:tc>
                  <a:txBody>
                    <a:bodyPr/>
                    <a:lstStyle/>
                    <a:p>
                      <a:pPr algn="r" fontAlgn="ctr"/>
                      <a:r>
                        <a:rPr lang="it-IT" sz="2000" b="0" i="0" u="none" strike="noStrike" dirty="0">
                          <a:solidFill>
                            <a:srgbClr val="000000"/>
                          </a:solidFill>
                          <a:latin typeface="Calibri"/>
                        </a:rPr>
                        <a:t>€ 30,00</a:t>
                      </a:r>
                    </a:p>
                  </a:txBody>
                  <a:tcPr marL="9525" marR="17145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F3F8"/>
                    </a:solidFill>
                  </a:tcPr>
                </a:tc>
                <a:extLst>
                  <a:ext uri="{0D108BD9-81ED-4DB2-BD59-A6C34878D82A}">
                    <a16:rowId xmlns:a16="http://schemas.microsoft.com/office/drawing/2014/main" xmlns="" val="10006"/>
                  </a:ext>
                </a:extLst>
              </a:tr>
              <a:tr h="354301">
                <a:tc>
                  <a:txBody>
                    <a:bodyPr/>
                    <a:lstStyle/>
                    <a:p>
                      <a:pPr algn="l" fontAlgn="b"/>
                      <a:r>
                        <a:rPr lang="it-IT" sz="2000" b="0" i="0" u="none" strike="noStrike" baseline="0" dirty="0">
                          <a:solidFill>
                            <a:srgbClr val="000000"/>
                          </a:solidFill>
                          <a:latin typeface="Calibri"/>
                        </a:rPr>
                        <a:t> - Trasferimento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F3F8"/>
                    </a:solidFill>
                  </a:tcPr>
                </a:tc>
                <a:tc>
                  <a:txBody>
                    <a:bodyPr/>
                    <a:lstStyle/>
                    <a:p>
                      <a:pPr algn="r" fontAlgn="ctr"/>
                      <a:r>
                        <a:rPr lang="it-IT" sz="2000" b="0" i="0" u="none" strike="noStrike">
                          <a:solidFill>
                            <a:srgbClr val="000000"/>
                          </a:solidFill>
                          <a:latin typeface="Calibri"/>
                        </a:rPr>
                        <a:t>-</a:t>
                      </a:r>
                    </a:p>
                  </a:txBody>
                  <a:tcPr marL="9525" marR="17145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F3F8"/>
                    </a:solidFill>
                  </a:tcPr>
                </a:tc>
                <a:tc>
                  <a:txBody>
                    <a:bodyPr/>
                    <a:lstStyle/>
                    <a:p>
                      <a:pPr algn="r" fontAlgn="ctr"/>
                      <a:r>
                        <a:rPr lang="it-IT" sz="2000" b="0" i="0" u="none" strike="noStrike" dirty="0">
                          <a:solidFill>
                            <a:srgbClr val="000000"/>
                          </a:solidFill>
                          <a:latin typeface="Calibri"/>
                        </a:rPr>
                        <a:t>€ 30,00</a:t>
                      </a:r>
                    </a:p>
                  </a:txBody>
                  <a:tcPr marL="9525" marR="17145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F3F8"/>
                    </a:solidFill>
                  </a:tcPr>
                </a:tc>
                <a:extLst>
                  <a:ext uri="{0D108BD9-81ED-4DB2-BD59-A6C34878D82A}">
                    <a16:rowId xmlns:a16="http://schemas.microsoft.com/office/drawing/2014/main" xmlns="" val="10007"/>
                  </a:ext>
                </a:extLst>
              </a:tr>
              <a:tr h="372016">
                <a:tc>
                  <a:txBody>
                    <a:bodyPr/>
                    <a:lstStyle/>
                    <a:p>
                      <a:pPr algn="l" fontAlgn="b"/>
                      <a:r>
                        <a:rPr lang="it-IT" sz="2000" b="0" i="0" u="none" strike="noStrike" baseline="0" dirty="0">
                          <a:solidFill>
                            <a:srgbClr val="000000"/>
                          </a:solidFill>
                          <a:latin typeface="Calibri"/>
                        </a:rPr>
                        <a:t> - Riscatto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F3F8"/>
                    </a:solidFill>
                  </a:tcPr>
                </a:tc>
                <a:tc>
                  <a:txBody>
                    <a:bodyPr/>
                    <a:lstStyle/>
                    <a:p>
                      <a:pPr algn="r" fontAlgn="ctr"/>
                      <a:r>
                        <a:rPr lang="it-IT" sz="2000" b="0" i="0" u="none" strike="noStrike">
                          <a:solidFill>
                            <a:srgbClr val="000000"/>
                          </a:solidFill>
                          <a:latin typeface="Calibri"/>
                        </a:rPr>
                        <a:t>-</a:t>
                      </a:r>
                    </a:p>
                  </a:txBody>
                  <a:tcPr marL="9525" marR="171450"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F3F8"/>
                    </a:solidFill>
                  </a:tcPr>
                </a:tc>
                <a:tc>
                  <a:txBody>
                    <a:bodyPr/>
                    <a:lstStyle/>
                    <a:p>
                      <a:pPr algn="r" fontAlgn="ctr"/>
                      <a:r>
                        <a:rPr lang="it-IT" sz="2000" b="0" i="0" u="none" strike="noStrike" dirty="0">
                          <a:solidFill>
                            <a:srgbClr val="000000"/>
                          </a:solidFill>
                          <a:latin typeface="Calibri"/>
                        </a:rPr>
                        <a:t>€ 30,00</a:t>
                      </a:r>
                    </a:p>
                  </a:txBody>
                  <a:tcPr marL="9525" marR="171450"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F3F8"/>
                    </a:solidFill>
                  </a:tcPr>
                </a:tc>
                <a:extLst>
                  <a:ext uri="{0D108BD9-81ED-4DB2-BD59-A6C34878D82A}">
                    <a16:rowId xmlns:a16="http://schemas.microsoft.com/office/drawing/2014/main" xmlns="" val="10008"/>
                  </a:ext>
                </a:extLst>
              </a:tr>
              <a:tr h="354301">
                <a:tc gridSpan="2">
                  <a:txBody>
                    <a:bodyPr/>
                    <a:lstStyle/>
                    <a:p>
                      <a:pPr algn="l" fontAlgn="b"/>
                      <a:r>
                        <a:rPr lang="it-IT" sz="1600" b="0" i="1" u="none" strike="noStrike" dirty="0">
                          <a:solidFill>
                            <a:srgbClr val="000000"/>
                          </a:solidFill>
                          <a:latin typeface="Calibri"/>
                        </a:rPr>
                        <a:t>      * non sono comprese le </a:t>
                      </a:r>
                      <a:r>
                        <a:rPr lang="it-IT" sz="1600" b="0" i="1" u="none" strike="noStrike" dirty="0" smtClean="0">
                          <a:solidFill>
                            <a:srgbClr val="000000"/>
                          </a:solidFill>
                          <a:latin typeface="Calibri"/>
                        </a:rPr>
                        <a:t>sole spese di </a:t>
                      </a:r>
                      <a:r>
                        <a:rPr lang="it-IT" sz="1600" b="0" i="1" u="none" strike="noStrike" dirty="0">
                          <a:solidFill>
                            <a:srgbClr val="000000"/>
                          </a:solidFill>
                          <a:latin typeface="Calibri"/>
                        </a:rPr>
                        <a:t>gestione finanziaria</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it-IT"/>
                    </a:p>
                  </a:txBody>
                  <a:tcPr/>
                </a:tc>
                <a:tc>
                  <a:txBody>
                    <a:bodyPr/>
                    <a:lstStyle/>
                    <a:p>
                      <a:pPr algn="l" fontAlgn="b"/>
                      <a:endParaRPr lang="it-IT" sz="800" b="0" i="1" u="none" strike="noStrike" dirty="0">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9"/>
                  </a:ext>
                </a:extLst>
              </a:tr>
              <a:tr h="471221">
                <a:tc gridSpan="3">
                  <a:txBody>
                    <a:bodyPr/>
                    <a:lstStyle/>
                    <a:p>
                      <a:pPr algn="l" fontAlgn="ctr"/>
                      <a:r>
                        <a:rPr lang="it-IT" sz="1600" b="0" i="1" u="none" strike="noStrike" kern="1200" dirty="0" smtClean="0">
                          <a:solidFill>
                            <a:srgbClr val="000000"/>
                          </a:solidFill>
                          <a:latin typeface="Calibri"/>
                          <a:ea typeface="+mn-ea"/>
                          <a:cs typeface="+mn-cs"/>
                        </a:rPr>
                        <a:t>    ** </a:t>
                      </a:r>
                      <a:r>
                        <a:rPr lang="it-IT" sz="1600" b="0" i="1" u="none" strike="noStrike" kern="1200" dirty="0">
                          <a:solidFill>
                            <a:srgbClr val="000000"/>
                          </a:solidFill>
                          <a:latin typeface="Calibri"/>
                          <a:ea typeface="+mn-ea"/>
                          <a:cs typeface="+mn-cs"/>
                        </a:rPr>
                        <a:t>non sono comprese le spese specifiche degli investimenti, il contributo di vigilanza dovuto </a:t>
                      </a:r>
                      <a:r>
                        <a:rPr lang="it-IT" sz="1600" b="0" i="1" u="none" strike="noStrike" kern="1200" dirty="0" smtClean="0">
                          <a:solidFill>
                            <a:srgbClr val="000000"/>
                          </a:solidFill>
                          <a:latin typeface="Calibri"/>
                          <a:ea typeface="+mn-ea"/>
                          <a:cs typeface="+mn-cs"/>
                        </a:rPr>
                        <a:t>      alla </a:t>
                      </a:r>
                      <a:r>
                        <a:rPr lang="it-IT" sz="1600" b="0" i="1" u="none" strike="noStrike" kern="1200" dirty="0" err="1">
                          <a:solidFill>
                            <a:srgbClr val="000000"/>
                          </a:solidFill>
                          <a:latin typeface="Calibri"/>
                          <a:ea typeface="+mn-ea"/>
                          <a:cs typeface="+mn-cs"/>
                        </a:rPr>
                        <a:t>Covip</a:t>
                      </a:r>
                      <a:r>
                        <a:rPr lang="it-IT" sz="1600" b="0" i="1" u="none" strike="noStrike" kern="1200" dirty="0">
                          <a:solidFill>
                            <a:srgbClr val="000000"/>
                          </a:solidFill>
                          <a:latin typeface="Calibri"/>
                          <a:ea typeface="+mn-ea"/>
                          <a:cs typeface="+mn-cs"/>
                        </a:rPr>
                        <a:t> e le spese relative alla remunerazione del Responsabile del PIP</a:t>
                      </a:r>
                    </a:p>
                  </a:txBody>
                  <a:tcPr marL="9525" marR="9525" marT="9525" marB="0" anchor="ctr">
                    <a:lnL>
                      <a:noFill/>
                    </a:lnL>
                    <a:lnR>
                      <a:noFill/>
                    </a:lnR>
                    <a:lnT>
                      <a:noFill/>
                    </a:lnT>
                    <a:lnB>
                      <a:noFill/>
                    </a:lnB>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744063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3"/>
          <p:cNvSpPr>
            <a:spLocks noChangeArrowheads="1"/>
          </p:cNvSpPr>
          <p:nvPr/>
        </p:nvSpPr>
        <p:spPr bwMode="auto">
          <a:xfrm>
            <a:off x="457200" y="5867400"/>
            <a:ext cx="9067800" cy="609600"/>
          </a:xfrm>
          <a:prstGeom prst="rect">
            <a:avLst/>
          </a:prstGeom>
          <a:solidFill>
            <a:srgbClr val="2D87AD"/>
          </a:solidFill>
          <a:ln w="9525" algn="ctr">
            <a:noFill/>
            <a:round/>
            <a:headEnd/>
            <a:tailEnd/>
          </a:ln>
        </p:spPr>
        <p:txBody>
          <a:bodyPr/>
          <a:lstStyle/>
          <a:p>
            <a:endParaRPr lang="fr-FR"/>
          </a:p>
        </p:txBody>
      </p:sp>
      <p:sp>
        <p:nvSpPr>
          <p:cNvPr id="30722" name="Titolo 1"/>
          <p:cNvSpPr>
            <a:spLocks noGrp="1"/>
          </p:cNvSpPr>
          <p:nvPr>
            <p:ph type="title"/>
          </p:nvPr>
        </p:nvSpPr>
        <p:spPr/>
        <p:txBody>
          <a:bodyPr/>
          <a:lstStyle/>
          <a:p>
            <a:r>
              <a:rPr lang="it-IT">
                <a:ea typeface="ＭＳ Ｐゴシック" pitchFamily="34" charset="-128"/>
              </a:rPr>
              <a:t>Partner e controlli</a:t>
            </a:r>
          </a:p>
        </p:txBody>
      </p:sp>
      <p:sp>
        <p:nvSpPr>
          <p:cNvPr id="30723" name="Segnaposto contenuto 2"/>
          <p:cNvSpPr>
            <a:spLocks noGrp="1"/>
          </p:cNvSpPr>
          <p:nvPr>
            <p:ph idx="1"/>
          </p:nvPr>
        </p:nvSpPr>
        <p:spPr>
          <a:xfrm>
            <a:off x="273050" y="1728788"/>
            <a:ext cx="2879725" cy="279400"/>
          </a:xfrm>
        </p:spPr>
        <p:txBody>
          <a:bodyPr/>
          <a:lstStyle/>
          <a:p>
            <a:pPr>
              <a:buFont typeface="Wingdings" pitchFamily="2" charset="2"/>
              <a:buNone/>
            </a:pPr>
            <a:r>
              <a:rPr lang="it-IT" sz="1500">
                <a:ea typeface="ＭＳ Ｐゴシック" pitchFamily="34" charset="-128"/>
              </a:rPr>
              <a:t>Perseo Sirio garantisce</a:t>
            </a:r>
          </a:p>
        </p:txBody>
      </p:sp>
      <p:sp>
        <p:nvSpPr>
          <p:cNvPr id="8" name="Espace réservé du pied de page 7"/>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endParaRPr lang="it-IT" b="0" dirty="0"/>
          </a:p>
        </p:txBody>
      </p:sp>
      <p:sp>
        <p:nvSpPr>
          <p:cNvPr id="19" name="Titolo 1"/>
          <p:cNvSpPr txBox="1">
            <a:spLocks/>
          </p:cNvSpPr>
          <p:nvPr/>
        </p:nvSpPr>
        <p:spPr bwMode="auto">
          <a:xfrm>
            <a:off x="381000" y="5880100"/>
            <a:ext cx="9220200" cy="609600"/>
          </a:xfrm>
          <a:prstGeom prst="rect">
            <a:avLst/>
          </a:prstGeom>
          <a:noFill/>
          <a:ln>
            <a:noFill/>
          </a:ln>
          <a:extLst/>
        </p:spPr>
        <p:txBody>
          <a:bodyPr anchor="ctr"/>
          <a:lstStyle/>
          <a:p>
            <a:pPr algn="ctr">
              <a:lnSpc>
                <a:spcPct val="90000"/>
              </a:lnSpc>
              <a:defRPr/>
            </a:pPr>
            <a:r>
              <a:rPr lang="it-IT" sz="2800" kern="0" dirty="0">
                <a:solidFill>
                  <a:schemeClr val="bg1"/>
                </a:solidFill>
                <a:latin typeface="Arial"/>
                <a:cs typeface="ＭＳ Ｐゴシック" charset="0"/>
              </a:rPr>
              <a:t>Gestione professionale e trasparente</a:t>
            </a:r>
          </a:p>
        </p:txBody>
      </p:sp>
      <p:sp>
        <p:nvSpPr>
          <p:cNvPr id="20" name="Segnaposto contenuto 2"/>
          <p:cNvSpPr txBox="1">
            <a:spLocks/>
          </p:cNvSpPr>
          <p:nvPr/>
        </p:nvSpPr>
        <p:spPr bwMode="auto">
          <a:xfrm>
            <a:off x="273050" y="2074863"/>
            <a:ext cx="3003550" cy="3548062"/>
          </a:xfrm>
          <a:prstGeom prst="rect">
            <a:avLst/>
          </a:prstGeom>
          <a:noFill/>
          <a:ln>
            <a:noFill/>
          </a:ln>
          <a:extLst/>
        </p:spPr>
        <p:txBody>
          <a:bodyPr/>
          <a:lstStyle/>
          <a:p>
            <a:pPr>
              <a:spcBef>
                <a:spcPts val="600"/>
              </a:spcBef>
              <a:defRPr/>
            </a:pPr>
            <a:r>
              <a:rPr lang="it-IT" sz="1500" b="0" kern="0" dirty="0">
                <a:solidFill>
                  <a:srgbClr val="153059"/>
                </a:solidFill>
                <a:latin typeface="+mn-lt"/>
                <a:cs typeface="ＭＳ Ｐゴシック" charset="0"/>
              </a:rPr>
              <a:t>l’intervento delle migliori </a:t>
            </a:r>
            <a:r>
              <a:rPr lang="it-IT" sz="1500" kern="0" dirty="0">
                <a:solidFill>
                  <a:srgbClr val="2D87AD"/>
                </a:solidFill>
                <a:latin typeface="+mn-lt"/>
                <a:cs typeface="ＭＳ Ｐゴシック" charset="0"/>
              </a:rPr>
              <a:t>professionalità</a:t>
            </a:r>
            <a:r>
              <a:rPr lang="it-IT" sz="1500" b="0" kern="0" dirty="0">
                <a:solidFill>
                  <a:srgbClr val="153059"/>
                </a:solidFill>
                <a:latin typeface="+mn-lt"/>
                <a:cs typeface="ＭＳ Ｐゴシック" charset="0"/>
              </a:rPr>
              <a:t>, sia per quanto riguarda la struttura interna, sia per le attività affidate all</a:t>
            </a:r>
            <a:r>
              <a:rPr lang="it-IT" altLang="it-IT" sz="1500" b="0" kern="0" dirty="0">
                <a:solidFill>
                  <a:srgbClr val="153059"/>
                </a:solidFill>
                <a:latin typeface="+mn-lt"/>
                <a:cs typeface="ＭＳ Ｐゴシック" charset="0"/>
              </a:rPr>
              <a:t>’</a:t>
            </a:r>
            <a:r>
              <a:rPr lang="it-IT" sz="1500" b="0" kern="0" dirty="0">
                <a:solidFill>
                  <a:srgbClr val="153059"/>
                </a:solidFill>
                <a:latin typeface="+mn-lt"/>
                <a:cs typeface="ＭＳ Ｐゴシック" charset="0"/>
              </a:rPr>
              <a:t>esterno:</a:t>
            </a:r>
          </a:p>
          <a:p>
            <a:pPr marL="177800" lvl="1" indent="-177800">
              <a:spcBef>
                <a:spcPts val="600"/>
              </a:spcBef>
              <a:buClr>
                <a:srgbClr val="78C437"/>
              </a:buClr>
              <a:buFont typeface="Arial"/>
              <a:buChar char="•"/>
              <a:defRPr/>
            </a:pPr>
            <a:r>
              <a:rPr lang="it-IT" sz="1500" b="0" kern="0" dirty="0" err="1">
                <a:solidFill>
                  <a:srgbClr val="2D87AD"/>
                </a:solidFill>
                <a:latin typeface="+mn-lt"/>
                <a:cs typeface="ＭＳ Ｐゴシック" charset="0"/>
              </a:rPr>
              <a:t>Previnet</a:t>
            </a:r>
            <a:r>
              <a:rPr lang="it-IT" sz="1500" b="0" kern="0" dirty="0">
                <a:solidFill>
                  <a:srgbClr val="2D87AD"/>
                </a:solidFill>
                <a:latin typeface="+mn-lt"/>
                <a:cs typeface="ＭＳ Ｐゴシック" charset="0"/>
              </a:rPr>
              <a:t> Spa </a:t>
            </a:r>
            <a:r>
              <a:rPr lang="it-IT" sz="1500" b="0" kern="0" dirty="0">
                <a:solidFill>
                  <a:srgbClr val="153059"/>
                </a:solidFill>
                <a:latin typeface="+mn-lt"/>
                <a:cs typeface="ＭＳ Ｐゴシック" charset="0"/>
              </a:rPr>
              <a:t>è il service amministrativo </a:t>
            </a:r>
          </a:p>
          <a:p>
            <a:pPr marL="177800" lvl="1" indent="-177800">
              <a:spcBef>
                <a:spcPts val="600"/>
              </a:spcBef>
              <a:buClr>
                <a:srgbClr val="78C437"/>
              </a:buClr>
              <a:buFont typeface="Arial"/>
              <a:buChar char="•"/>
              <a:defRPr/>
            </a:pPr>
            <a:r>
              <a:rPr lang="it-IT" sz="1500" b="0" kern="0" dirty="0">
                <a:solidFill>
                  <a:srgbClr val="2D87AD"/>
                </a:solidFill>
                <a:latin typeface="+mn-lt"/>
                <a:cs typeface="ＭＳ Ｐゴシック" charset="0"/>
              </a:rPr>
              <a:t>ICBPI</a:t>
            </a:r>
            <a:r>
              <a:rPr lang="it-IT" sz="1500" b="0" kern="0" dirty="0">
                <a:solidFill>
                  <a:srgbClr val="153059"/>
                </a:solidFill>
                <a:latin typeface="+mn-lt"/>
                <a:cs typeface="ＭＳ Ｐゴシック" charset="0"/>
              </a:rPr>
              <a:t> - Istituto Centrale delle Banche Popolari Italiane – è la Banca Depositaria</a:t>
            </a:r>
          </a:p>
          <a:p>
            <a:pPr marL="177800" lvl="1" indent="-177800">
              <a:spcBef>
                <a:spcPts val="600"/>
              </a:spcBef>
              <a:buClr>
                <a:srgbClr val="78C437"/>
              </a:buClr>
              <a:buFont typeface="Arial"/>
              <a:buChar char="•"/>
              <a:defRPr/>
            </a:pPr>
            <a:r>
              <a:rPr lang="it-IT" sz="1500" b="0" kern="0" dirty="0" err="1">
                <a:solidFill>
                  <a:srgbClr val="2D87AD"/>
                </a:solidFill>
                <a:latin typeface="+mn-lt"/>
                <a:cs typeface="ＭＳ Ｐゴシック" charset="0"/>
              </a:rPr>
              <a:t>UnipolSai</a:t>
            </a:r>
            <a:r>
              <a:rPr lang="it-IT" sz="1500" b="0" kern="0" dirty="0">
                <a:solidFill>
                  <a:srgbClr val="2D87AD"/>
                </a:solidFill>
                <a:latin typeface="+mn-lt"/>
                <a:cs typeface="ＭＳ Ｐゴシック" charset="0"/>
              </a:rPr>
              <a:t> Spa </a:t>
            </a:r>
            <a:r>
              <a:rPr lang="it-IT" sz="1500" b="0" kern="0" dirty="0">
                <a:solidFill>
                  <a:srgbClr val="153059"/>
                </a:solidFill>
                <a:latin typeface="+mn-lt"/>
                <a:cs typeface="ＭＳ Ｐゴシック" charset="0"/>
              </a:rPr>
              <a:t>è </a:t>
            </a:r>
            <a:r>
              <a:rPr lang="it-IT" sz="1500" b="0" kern="0" dirty="0" err="1">
                <a:solidFill>
                  <a:srgbClr val="153059"/>
                </a:solidFill>
                <a:latin typeface="+mn-lt"/>
                <a:cs typeface="ＭＳ Ｐゴシック" charset="0"/>
              </a:rPr>
              <a:t>iI</a:t>
            </a:r>
            <a:r>
              <a:rPr lang="it-IT" sz="1500" b="0" kern="0" dirty="0">
                <a:solidFill>
                  <a:srgbClr val="153059"/>
                </a:solidFill>
                <a:latin typeface="+mn-lt"/>
                <a:cs typeface="ＭＳ Ｐゴシック" charset="0"/>
              </a:rPr>
              <a:t> gestore finanziario del comparto “garanzia”</a:t>
            </a:r>
          </a:p>
        </p:txBody>
      </p:sp>
      <p:sp>
        <p:nvSpPr>
          <p:cNvPr id="22" name="Segnaposto contenuto 2"/>
          <p:cNvSpPr txBox="1">
            <a:spLocks/>
          </p:cNvSpPr>
          <p:nvPr/>
        </p:nvSpPr>
        <p:spPr bwMode="auto">
          <a:xfrm>
            <a:off x="3581400" y="1752600"/>
            <a:ext cx="2971800" cy="3886200"/>
          </a:xfrm>
          <a:prstGeom prst="rect">
            <a:avLst/>
          </a:prstGeom>
          <a:noFill/>
          <a:ln>
            <a:noFill/>
          </a:ln>
          <a:extLst/>
        </p:spPr>
        <p:txBody>
          <a:bodyPr/>
          <a:lstStyle/>
          <a:p>
            <a:pPr>
              <a:spcBef>
                <a:spcPts val="600"/>
              </a:spcBef>
              <a:defRPr/>
            </a:pPr>
            <a:r>
              <a:rPr lang="fr-FR" sz="1500" kern="0" dirty="0" err="1">
                <a:solidFill>
                  <a:srgbClr val="153059"/>
                </a:solidFill>
                <a:latin typeface="+mn-lt"/>
                <a:cs typeface="ＭＳ Ｐゴシック" charset="0"/>
              </a:rPr>
              <a:t>Controlli</a:t>
            </a:r>
            <a:r>
              <a:rPr lang="fr-FR" sz="1500" kern="0" dirty="0">
                <a:solidFill>
                  <a:srgbClr val="153059"/>
                </a:solidFill>
                <a:latin typeface="+mn-lt"/>
                <a:cs typeface="ＭＳ Ｐゴシック" charset="0"/>
              </a:rPr>
              <a:t> </a:t>
            </a:r>
            <a:r>
              <a:rPr lang="fr-FR" sz="1500" kern="0" dirty="0" err="1">
                <a:solidFill>
                  <a:srgbClr val="153059"/>
                </a:solidFill>
                <a:latin typeface="+mn-lt"/>
                <a:cs typeface="ＭＳ Ｐゴシック" charset="0"/>
              </a:rPr>
              <a:t>esterni</a:t>
            </a:r>
            <a:r>
              <a:rPr lang="fr-FR" sz="1500" kern="0" dirty="0">
                <a:solidFill>
                  <a:srgbClr val="153059"/>
                </a:solidFill>
                <a:latin typeface="+mn-lt"/>
                <a:cs typeface="ＭＳ Ｐゴシック" charset="0"/>
              </a:rPr>
              <a:t>:</a:t>
            </a:r>
          </a:p>
          <a:p>
            <a:pPr marL="177800" indent="-177800">
              <a:spcBef>
                <a:spcPts val="600"/>
              </a:spcBef>
              <a:buClr>
                <a:srgbClr val="78C437"/>
              </a:buClr>
              <a:buFont typeface="Arial"/>
              <a:buChar char="•"/>
              <a:defRPr/>
            </a:pPr>
            <a:r>
              <a:rPr lang="fr-FR" sz="1500" b="0" kern="0" dirty="0">
                <a:solidFill>
                  <a:srgbClr val="153059"/>
                </a:solidFill>
                <a:latin typeface="+mn-lt"/>
                <a:cs typeface="ＭＳ Ｐゴシック" charset="0"/>
              </a:rPr>
              <a:t>La </a:t>
            </a:r>
            <a:r>
              <a:rPr lang="fr-FR" sz="1500" kern="0" dirty="0">
                <a:solidFill>
                  <a:srgbClr val="2D87AD"/>
                </a:solidFill>
                <a:latin typeface="+mn-lt"/>
                <a:cs typeface="ＭＳ Ｐゴシック" charset="0"/>
              </a:rPr>
              <a:t>COVIP</a:t>
            </a:r>
            <a:r>
              <a:rPr lang="fr-FR" sz="1500" b="0" kern="0" dirty="0">
                <a:solidFill>
                  <a:srgbClr val="153059"/>
                </a:solidFill>
                <a:latin typeface="+mn-lt"/>
                <a:cs typeface="ＭＳ Ｐゴシック" charset="0"/>
              </a:rPr>
              <a:t> – </a:t>
            </a:r>
            <a:r>
              <a:rPr lang="fr-FR" sz="1500" b="0" kern="0" dirty="0" err="1">
                <a:solidFill>
                  <a:srgbClr val="153059"/>
                </a:solidFill>
                <a:latin typeface="+mn-lt"/>
                <a:cs typeface="ＭＳ Ｐゴシック" charset="0"/>
              </a:rPr>
              <a:t>Commissione</a:t>
            </a:r>
            <a:r>
              <a:rPr lang="fr-FR" sz="1500" b="0" kern="0" dirty="0">
                <a:solidFill>
                  <a:srgbClr val="153059"/>
                </a:solidFill>
                <a:latin typeface="+mn-lt"/>
                <a:cs typeface="ＭＳ Ｐゴシック" charset="0"/>
              </a:rPr>
              <a:t> di </a:t>
            </a:r>
            <a:r>
              <a:rPr lang="fr-FR" sz="1500" b="0" kern="0" dirty="0" err="1">
                <a:solidFill>
                  <a:srgbClr val="153059"/>
                </a:solidFill>
                <a:latin typeface="+mn-lt"/>
                <a:cs typeface="ＭＳ Ｐゴシック" charset="0"/>
              </a:rPr>
              <a:t>Vigilanza</a:t>
            </a:r>
            <a:r>
              <a:rPr lang="fr-FR" sz="1500" b="0" kern="0" dirty="0">
                <a:solidFill>
                  <a:srgbClr val="153059"/>
                </a:solidFill>
                <a:latin typeface="+mn-lt"/>
                <a:cs typeface="ＭＳ Ｐゴシック" charset="0"/>
              </a:rPr>
              <a:t> sui </a:t>
            </a:r>
            <a:r>
              <a:rPr lang="fr-FR" sz="1500" b="0" kern="0" dirty="0" err="1">
                <a:solidFill>
                  <a:srgbClr val="153059"/>
                </a:solidFill>
                <a:latin typeface="+mn-lt"/>
                <a:cs typeface="ＭＳ Ｐゴシック" charset="0"/>
              </a:rPr>
              <a:t>Fondi</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Pensione</a:t>
            </a:r>
            <a:r>
              <a:rPr lang="fr-FR" sz="1500" b="0" kern="0" dirty="0">
                <a:solidFill>
                  <a:srgbClr val="153059"/>
                </a:solidFill>
                <a:latin typeface="+mn-lt"/>
                <a:cs typeface="ＭＳ Ｐゴシック" charset="0"/>
              </a:rPr>
              <a:t> – </a:t>
            </a:r>
            <a:r>
              <a:rPr lang="fr-FR" sz="1500" b="0" kern="0" dirty="0" err="1">
                <a:solidFill>
                  <a:srgbClr val="153059"/>
                </a:solidFill>
                <a:latin typeface="+mn-lt"/>
                <a:cs typeface="ＭＳ Ｐゴシック" charset="0"/>
              </a:rPr>
              <a:t>è</a:t>
            </a:r>
            <a:r>
              <a:rPr lang="fr-FR" sz="1500" b="0" kern="0" dirty="0">
                <a:solidFill>
                  <a:srgbClr val="153059"/>
                </a:solidFill>
                <a:latin typeface="+mn-lt"/>
                <a:cs typeface="ＭＳ Ｐゴシック" charset="0"/>
              </a:rPr>
              <a:t> l’</a:t>
            </a:r>
            <a:r>
              <a:rPr lang="fr-FR" sz="1500" b="0" kern="0" dirty="0" err="1">
                <a:solidFill>
                  <a:srgbClr val="153059"/>
                </a:solidFill>
                <a:latin typeface="+mn-lt"/>
                <a:cs typeface="ＭＳ Ｐゴシック" charset="0"/>
              </a:rPr>
              <a:t>organo</a:t>
            </a:r>
            <a:r>
              <a:rPr lang="fr-FR" sz="1500" b="0" kern="0" dirty="0">
                <a:solidFill>
                  <a:srgbClr val="153059"/>
                </a:solidFill>
                <a:latin typeface="+mn-lt"/>
                <a:cs typeface="ＭＳ Ｐゴシック" charset="0"/>
              </a:rPr>
              <a:t> di </a:t>
            </a:r>
            <a:r>
              <a:rPr lang="fr-FR" sz="1500" b="0" kern="0" dirty="0" err="1">
                <a:solidFill>
                  <a:srgbClr val="153059"/>
                </a:solidFill>
                <a:latin typeface="+mn-lt"/>
                <a:cs typeface="ＭＳ Ｐゴシック" charset="0"/>
              </a:rPr>
              <a:t>controllo</a:t>
            </a:r>
            <a:r>
              <a:rPr lang="fr-FR" sz="1500" b="0" kern="0" dirty="0">
                <a:solidFill>
                  <a:srgbClr val="153059"/>
                </a:solidFill>
                <a:latin typeface="+mn-lt"/>
                <a:cs typeface="ＭＳ Ｐゴシック" charset="0"/>
              </a:rPr>
              <a:t> dei </a:t>
            </a:r>
            <a:r>
              <a:rPr lang="fr-FR" sz="1500" b="0" kern="0" dirty="0" err="1">
                <a:solidFill>
                  <a:srgbClr val="153059"/>
                </a:solidFill>
                <a:latin typeface="+mn-lt"/>
                <a:cs typeface="ＭＳ Ｐゴシック" charset="0"/>
              </a:rPr>
              <a:t>fondi</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pensione</a:t>
            </a:r>
            <a:endParaRPr lang="fr-FR" sz="1500" b="0" kern="0" dirty="0">
              <a:solidFill>
                <a:srgbClr val="153059"/>
              </a:solidFill>
              <a:latin typeface="+mn-lt"/>
              <a:cs typeface="ＭＳ Ｐゴシック" charset="0"/>
            </a:endParaRPr>
          </a:p>
          <a:p>
            <a:pPr marL="177800" indent="-177800">
              <a:spcBef>
                <a:spcPts val="600"/>
              </a:spcBef>
              <a:buClr>
                <a:srgbClr val="78C437"/>
              </a:buClr>
              <a:buFont typeface="Arial"/>
              <a:buChar char="•"/>
              <a:defRPr/>
            </a:pPr>
            <a:r>
              <a:rPr lang="fr-FR" sz="1500" b="0" kern="0" dirty="0">
                <a:solidFill>
                  <a:srgbClr val="153059"/>
                </a:solidFill>
                <a:latin typeface="+mn-lt"/>
                <a:cs typeface="ＭＳ Ｐゴシック" charset="0"/>
              </a:rPr>
              <a:t>La </a:t>
            </a:r>
            <a:r>
              <a:rPr lang="fr-FR" sz="1500" kern="0" dirty="0" err="1">
                <a:solidFill>
                  <a:srgbClr val="2D87AD"/>
                </a:solidFill>
                <a:latin typeface="+mn-lt"/>
                <a:cs typeface="ＭＳ Ｐゴシック" charset="0"/>
              </a:rPr>
              <a:t>Banca</a:t>
            </a:r>
            <a:r>
              <a:rPr lang="fr-FR" sz="1500" kern="0" dirty="0">
                <a:solidFill>
                  <a:srgbClr val="2D87AD"/>
                </a:solidFill>
                <a:latin typeface="+mn-lt"/>
                <a:cs typeface="ＭＳ Ｐゴシック" charset="0"/>
              </a:rPr>
              <a:t> </a:t>
            </a:r>
            <a:r>
              <a:rPr lang="fr-FR" sz="1500" kern="0" dirty="0" err="1">
                <a:solidFill>
                  <a:srgbClr val="2D87AD"/>
                </a:solidFill>
                <a:latin typeface="+mn-lt"/>
                <a:cs typeface="ＭＳ Ｐゴシック" charset="0"/>
              </a:rPr>
              <a:t>Depositaria</a:t>
            </a:r>
            <a:r>
              <a:rPr lang="fr-FR" sz="1500" b="0" kern="0" dirty="0">
                <a:solidFill>
                  <a:srgbClr val="153059"/>
                </a:solidFill>
                <a:latin typeface="+mn-lt"/>
                <a:cs typeface="ＭＳ Ｐゴシック" charset="0"/>
              </a:rPr>
              <a:t> la il </a:t>
            </a:r>
            <a:r>
              <a:rPr lang="fr-FR" sz="1500" b="0" kern="0" dirty="0" err="1">
                <a:solidFill>
                  <a:srgbClr val="153059"/>
                </a:solidFill>
                <a:latin typeface="+mn-lt"/>
                <a:cs typeface="ＭＳ Ｐゴシック" charset="0"/>
              </a:rPr>
              <a:t>compito</a:t>
            </a:r>
            <a:r>
              <a:rPr lang="fr-FR" sz="1500" b="0" kern="0" dirty="0">
                <a:solidFill>
                  <a:srgbClr val="153059"/>
                </a:solidFill>
                <a:latin typeface="+mn-lt"/>
                <a:cs typeface="ＭＳ Ｐゴシック" charset="0"/>
              </a:rPr>
              <a:t> di </a:t>
            </a:r>
            <a:r>
              <a:rPr lang="fr-FR" sz="1500" b="0" kern="0" dirty="0" err="1">
                <a:solidFill>
                  <a:srgbClr val="153059"/>
                </a:solidFill>
                <a:latin typeface="+mn-lt"/>
                <a:cs typeface="ＭＳ Ｐゴシック" charset="0"/>
              </a:rPr>
              <a:t>custodire</a:t>
            </a:r>
            <a:r>
              <a:rPr lang="fr-FR" sz="1500" b="0" kern="0" dirty="0">
                <a:solidFill>
                  <a:srgbClr val="153059"/>
                </a:solidFill>
                <a:latin typeface="+mn-lt"/>
                <a:cs typeface="ＭＳ Ｐゴシック" charset="0"/>
              </a:rPr>
              <a:t> il </a:t>
            </a:r>
            <a:r>
              <a:rPr lang="fr-FR" sz="1500" b="0" kern="0" dirty="0" err="1">
                <a:solidFill>
                  <a:srgbClr val="153059"/>
                </a:solidFill>
                <a:latin typeface="+mn-lt"/>
                <a:cs typeface="ＭＳ Ｐゴシック" charset="0"/>
              </a:rPr>
              <a:t>patrimonio</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del</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Fondo</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certificarne</a:t>
            </a:r>
            <a:r>
              <a:rPr lang="fr-FR" sz="1500" b="0" kern="0" dirty="0">
                <a:solidFill>
                  <a:srgbClr val="153059"/>
                </a:solidFill>
                <a:latin typeface="+mn-lt"/>
                <a:cs typeface="ＭＳ Ｐゴシック" charset="0"/>
              </a:rPr>
              <a:t> il </a:t>
            </a:r>
            <a:r>
              <a:rPr lang="fr-FR" sz="1500" b="0" kern="0" dirty="0" err="1">
                <a:solidFill>
                  <a:srgbClr val="153059"/>
                </a:solidFill>
                <a:latin typeface="+mn-lt"/>
                <a:cs typeface="ＭＳ Ｐゴシック" charset="0"/>
              </a:rPr>
              <a:t>valore</a:t>
            </a:r>
            <a:r>
              <a:rPr lang="fr-FR" sz="1500" b="0" kern="0" dirty="0">
                <a:solidFill>
                  <a:srgbClr val="153059"/>
                </a:solidFill>
                <a:latin typeface="+mn-lt"/>
                <a:cs typeface="ＭＳ Ｐゴシック" charset="0"/>
              </a:rPr>
              <a:t> e </a:t>
            </a:r>
            <a:r>
              <a:rPr lang="fr-FR" sz="1500" b="0" kern="0" dirty="0" err="1">
                <a:solidFill>
                  <a:srgbClr val="153059"/>
                </a:solidFill>
                <a:latin typeface="+mn-lt"/>
                <a:cs typeface="ＭＳ Ｐゴシック" charset="0"/>
              </a:rPr>
              <a:t>controllare</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che</a:t>
            </a:r>
            <a:r>
              <a:rPr lang="fr-FR" sz="1500" b="0" kern="0" dirty="0">
                <a:solidFill>
                  <a:srgbClr val="153059"/>
                </a:solidFill>
                <a:latin typeface="+mn-lt"/>
                <a:cs typeface="ＭＳ Ｐゴシック" charset="0"/>
              </a:rPr>
              <a:t> i </a:t>
            </a:r>
            <a:r>
              <a:rPr lang="fr-FR" sz="1500" b="0" kern="0" dirty="0" err="1">
                <a:solidFill>
                  <a:srgbClr val="153059"/>
                </a:solidFill>
                <a:latin typeface="+mn-lt"/>
                <a:cs typeface="ＭＳ Ｐゴシック" charset="0"/>
              </a:rPr>
              <a:t>gestori</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rispettino</a:t>
            </a:r>
            <a:r>
              <a:rPr lang="fr-FR" sz="1500" b="0" kern="0" dirty="0">
                <a:solidFill>
                  <a:srgbClr val="153059"/>
                </a:solidFill>
                <a:latin typeface="+mn-lt"/>
                <a:cs typeface="ＭＳ Ｐゴシック" charset="0"/>
              </a:rPr>
              <a:t> i </a:t>
            </a:r>
            <a:r>
              <a:rPr lang="fr-FR" sz="1500" b="0" kern="0" dirty="0" err="1">
                <a:solidFill>
                  <a:srgbClr val="153059"/>
                </a:solidFill>
                <a:latin typeface="+mn-lt"/>
                <a:cs typeface="ＭＳ Ｐゴシック" charset="0"/>
              </a:rPr>
              <a:t>vincoli</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stabiliti</a:t>
            </a:r>
            <a:r>
              <a:rPr lang="fr-FR" sz="1500" b="0" kern="0" dirty="0">
                <a:solidFill>
                  <a:srgbClr val="153059"/>
                </a:solidFill>
                <a:latin typeface="+mn-lt"/>
                <a:cs typeface="ＭＳ Ｐゴシック" charset="0"/>
              </a:rPr>
              <a:t> dalla </a:t>
            </a:r>
            <a:r>
              <a:rPr lang="fr-FR" sz="1500" b="0" kern="0" dirty="0" err="1">
                <a:solidFill>
                  <a:srgbClr val="153059"/>
                </a:solidFill>
                <a:latin typeface="+mn-lt"/>
                <a:cs typeface="ＭＳ Ｐゴシック" charset="0"/>
              </a:rPr>
              <a:t>legge</a:t>
            </a:r>
            <a:r>
              <a:rPr lang="fr-FR" sz="1500" b="0" kern="0" dirty="0">
                <a:solidFill>
                  <a:srgbClr val="153059"/>
                </a:solidFill>
                <a:latin typeface="+mn-lt"/>
                <a:cs typeface="ＭＳ Ｐゴシック" charset="0"/>
              </a:rPr>
              <a:t> e dalla </a:t>
            </a:r>
            <a:r>
              <a:rPr lang="fr-FR" sz="1500" b="0" kern="0" dirty="0" err="1">
                <a:solidFill>
                  <a:srgbClr val="153059"/>
                </a:solidFill>
                <a:latin typeface="+mn-lt"/>
                <a:cs typeface="ＭＳ Ｐゴシック" charset="0"/>
              </a:rPr>
              <a:t>convenzione</a:t>
            </a:r>
            <a:endParaRPr lang="fr-FR" sz="1500" b="0" kern="0" dirty="0">
              <a:solidFill>
                <a:srgbClr val="153059"/>
              </a:solidFill>
              <a:latin typeface="+mn-lt"/>
              <a:cs typeface="ＭＳ Ｐゴシック" charset="0"/>
            </a:endParaRPr>
          </a:p>
          <a:p>
            <a:pPr marL="177800" indent="-177800">
              <a:spcBef>
                <a:spcPts val="600"/>
              </a:spcBef>
              <a:buClr>
                <a:srgbClr val="78C437"/>
              </a:buClr>
              <a:buFont typeface="Arial"/>
              <a:buChar char="•"/>
              <a:defRPr/>
            </a:pPr>
            <a:r>
              <a:rPr lang="fr-FR" sz="1500" kern="0" dirty="0" err="1">
                <a:solidFill>
                  <a:srgbClr val="2D87AD"/>
                </a:solidFill>
                <a:latin typeface="+mn-lt"/>
                <a:cs typeface="ＭＳ Ｐゴシック" charset="0"/>
              </a:rPr>
              <a:t>Banca</a:t>
            </a:r>
            <a:r>
              <a:rPr lang="fr-FR" sz="1500" kern="0" dirty="0">
                <a:solidFill>
                  <a:srgbClr val="2D87AD"/>
                </a:solidFill>
                <a:latin typeface="+mn-lt"/>
                <a:cs typeface="ＭＳ Ｐゴシック" charset="0"/>
              </a:rPr>
              <a:t> d’</a:t>
            </a:r>
            <a:r>
              <a:rPr lang="fr-FR" sz="1500" kern="0" dirty="0" err="1">
                <a:solidFill>
                  <a:srgbClr val="2D87AD"/>
                </a:solidFill>
                <a:latin typeface="+mn-lt"/>
                <a:cs typeface="ＭＳ Ｐゴシック" charset="0"/>
              </a:rPr>
              <a:t>Italia</a:t>
            </a:r>
            <a:r>
              <a:rPr lang="fr-FR" sz="1500" b="0" kern="0" dirty="0">
                <a:solidFill>
                  <a:srgbClr val="153059"/>
                </a:solidFill>
                <a:latin typeface="+mn-lt"/>
                <a:cs typeface="ＭＳ Ｐゴシック" charset="0"/>
              </a:rPr>
              <a:t>, </a:t>
            </a:r>
            <a:r>
              <a:rPr lang="fr-FR" sz="1500" kern="0" dirty="0" err="1">
                <a:solidFill>
                  <a:srgbClr val="2D87AD"/>
                </a:solidFill>
                <a:latin typeface="+mn-lt"/>
                <a:cs typeface="ＭＳ Ｐゴシック" charset="0"/>
              </a:rPr>
              <a:t>Ivass</a:t>
            </a:r>
            <a:r>
              <a:rPr lang="fr-FR" sz="1500" kern="0" dirty="0">
                <a:solidFill>
                  <a:srgbClr val="2D87AD"/>
                </a:solidFill>
                <a:latin typeface="+mn-lt"/>
                <a:cs typeface="ＭＳ Ｐゴシック" charset="0"/>
              </a:rPr>
              <a:t> </a:t>
            </a:r>
            <a:r>
              <a:rPr lang="fr-FR" sz="1500" b="0" kern="0" dirty="0">
                <a:solidFill>
                  <a:srgbClr val="153059"/>
                </a:solidFill>
                <a:latin typeface="+mn-lt"/>
                <a:cs typeface="ＭＳ Ｐゴシック" charset="0"/>
              </a:rPr>
              <a:t>e </a:t>
            </a:r>
            <a:r>
              <a:rPr lang="fr-FR" sz="1500" kern="0" dirty="0" err="1">
                <a:solidFill>
                  <a:srgbClr val="2D87AD"/>
                </a:solidFill>
                <a:latin typeface="+mn-lt"/>
                <a:cs typeface="ＭＳ Ｐゴシック" charset="0"/>
              </a:rPr>
              <a:t>Consob</a:t>
            </a:r>
            <a:r>
              <a:rPr lang="fr-FR" sz="1500" b="0" kern="0" dirty="0">
                <a:solidFill>
                  <a:srgbClr val="153059"/>
                </a:solidFill>
                <a:latin typeface="+mn-lt"/>
                <a:cs typeface="ＭＳ Ｐゴシック" charset="0"/>
              </a:rPr>
              <a:t> sono </a:t>
            </a:r>
            <a:r>
              <a:rPr lang="fr-FR" sz="1500" b="0" kern="0" dirty="0" err="1">
                <a:solidFill>
                  <a:srgbClr val="153059"/>
                </a:solidFill>
                <a:latin typeface="+mn-lt"/>
                <a:cs typeface="ＭＳ Ｐゴシック" charset="0"/>
              </a:rPr>
              <a:t>gli</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organismi</a:t>
            </a:r>
            <a:r>
              <a:rPr lang="fr-FR" sz="1500" b="0" kern="0" dirty="0">
                <a:solidFill>
                  <a:srgbClr val="153059"/>
                </a:solidFill>
                <a:latin typeface="+mn-lt"/>
                <a:cs typeface="ＭＳ Ｐゴシック" charset="0"/>
              </a:rPr>
              <a:t> di </a:t>
            </a:r>
            <a:r>
              <a:rPr lang="fr-FR" sz="1500" b="0" kern="0" dirty="0" err="1">
                <a:solidFill>
                  <a:srgbClr val="153059"/>
                </a:solidFill>
                <a:latin typeface="+mn-lt"/>
                <a:cs typeface="ＭＳ Ｐゴシック" charset="0"/>
              </a:rPr>
              <a:t>controllo</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sulle</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attività</a:t>
            </a:r>
            <a:r>
              <a:rPr lang="fr-FR" sz="1500" b="0" kern="0" dirty="0">
                <a:solidFill>
                  <a:srgbClr val="153059"/>
                </a:solidFill>
                <a:latin typeface="+mn-lt"/>
                <a:cs typeface="ＭＳ Ｐゴシック" charset="0"/>
              </a:rPr>
              <a:t> dei </a:t>
            </a:r>
            <a:r>
              <a:rPr lang="fr-FR" sz="1500" b="0" kern="0" dirty="0" err="1">
                <a:solidFill>
                  <a:srgbClr val="153059"/>
                </a:solidFill>
                <a:latin typeface="+mn-lt"/>
                <a:cs typeface="ＭＳ Ｐゴシック" charset="0"/>
              </a:rPr>
              <a:t>gestori</a:t>
            </a:r>
            <a:r>
              <a:rPr lang="fr-FR" sz="1500" b="0" kern="0" dirty="0">
                <a:solidFill>
                  <a:srgbClr val="153059"/>
                </a:solidFill>
                <a:latin typeface="+mn-lt"/>
                <a:cs typeface="ＭＳ Ｐゴシック" charset="0"/>
              </a:rPr>
              <a:t> </a:t>
            </a:r>
            <a:endParaRPr lang="it-IT" sz="1500" b="0" kern="0" dirty="0">
              <a:solidFill>
                <a:srgbClr val="153059"/>
              </a:solidFill>
              <a:latin typeface="+mn-lt"/>
              <a:cs typeface="ＭＳ Ｐゴシック" charset="0"/>
            </a:endParaRPr>
          </a:p>
        </p:txBody>
      </p:sp>
      <p:sp>
        <p:nvSpPr>
          <p:cNvPr id="26" name="Segnaposto contenuto 2"/>
          <p:cNvSpPr txBox="1">
            <a:spLocks/>
          </p:cNvSpPr>
          <p:nvPr/>
        </p:nvSpPr>
        <p:spPr bwMode="auto">
          <a:xfrm>
            <a:off x="6826250" y="1752600"/>
            <a:ext cx="2774950" cy="3886200"/>
          </a:xfrm>
          <a:prstGeom prst="rect">
            <a:avLst/>
          </a:prstGeom>
          <a:noFill/>
          <a:ln>
            <a:noFill/>
          </a:ln>
          <a:extLst/>
        </p:spPr>
        <p:txBody>
          <a:bodyPr/>
          <a:lstStyle/>
          <a:p>
            <a:pPr>
              <a:spcBef>
                <a:spcPts val="600"/>
              </a:spcBef>
              <a:defRPr/>
            </a:pPr>
            <a:r>
              <a:rPr lang="fr-FR" sz="1500" kern="0" dirty="0" err="1">
                <a:solidFill>
                  <a:srgbClr val="153059"/>
                </a:solidFill>
                <a:latin typeface="+mn-lt"/>
                <a:cs typeface="ＭＳ Ｐゴシック" charset="0"/>
              </a:rPr>
              <a:t>Controlli</a:t>
            </a:r>
            <a:r>
              <a:rPr lang="fr-FR" sz="1500" kern="0" dirty="0">
                <a:solidFill>
                  <a:srgbClr val="153059"/>
                </a:solidFill>
                <a:latin typeface="+mn-lt"/>
                <a:cs typeface="ＭＳ Ｐゴシック" charset="0"/>
              </a:rPr>
              <a:t> </a:t>
            </a:r>
            <a:r>
              <a:rPr lang="fr-FR" sz="1500" kern="0" dirty="0" err="1">
                <a:solidFill>
                  <a:srgbClr val="153059"/>
                </a:solidFill>
                <a:latin typeface="+mn-lt"/>
                <a:cs typeface="ＭＳ Ｐゴシック" charset="0"/>
              </a:rPr>
              <a:t>interni</a:t>
            </a:r>
            <a:r>
              <a:rPr lang="fr-FR" sz="1500" kern="0" dirty="0">
                <a:solidFill>
                  <a:srgbClr val="153059"/>
                </a:solidFill>
                <a:latin typeface="+mn-lt"/>
                <a:cs typeface="ＭＳ Ｐゴシック" charset="0"/>
              </a:rPr>
              <a:t>:</a:t>
            </a:r>
          </a:p>
          <a:p>
            <a:pPr marL="177800" indent="-177800">
              <a:spcBef>
                <a:spcPts val="600"/>
              </a:spcBef>
              <a:buClr>
                <a:srgbClr val="78C437"/>
              </a:buClr>
              <a:buFont typeface="Arial"/>
              <a:buChar char="•"/>
              <a:defRPr/>
            </a:pPr>
            <a:r>
              <a:rPr lang="fr-FR" sz="1500" b="0" kern="0" dirty="0" err="1">
                <a:solidFill>
                  <a:srgbClr val="153059"/>
                </a:solidFill>
                <a:latin typeface="+mn-lt"/>
                <a:cs typeface="ＭＳ Ｐゴシック" charset="0"/>
              </a:rPr>
              <a:t>Collegio</a:t>
            </a:r>
            <a:r>
              <a:rPr lang="fr-FR" sz="1500" b="0" kern="0" dirty="0">
                <a:solidFill>
                  <a:srgbClr val="153059"/>
                </a:solidFill>
                <a:latin typeface="+mn-lt"/>
                <a:cs typeface="ＭＳ Ｐゴシック" charset="0"/>
              </a:rPr>
              <a:t> dei </a:t>
            </a:r>
            <a:r>
              <a:rPr lang="fr-FR" sz="1500" b="0" kern="0" dirty="0" err="1">
                <a:solidFill>
                  <a:srgbClr val="153059"/>
                </a:solidFill>
                <a:latin typeface="+mn-lt"/>
                <a:cs typeface="ＭＳ Ｐゴシック" charset="0"/>
              </a:rPr>
              <a:t>revisori</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contabili</a:t>
            </a:r>
            <a:endParaRPr lang="fr-FR" sz="1500" b="0" kern="0" dirty="0">
              <a:solidFill>
                <a:srgbClr val="153059"/>
              </a:solidFill>
              <a:latin typeface="+mn-lt"/>
              <a:cs typeface="ＭＳ Ｐゴシック" charset="0"/>
            </a:endParaRPr>
          </a:p>
          <a:p>
            <a:pPr marL="177800" indent="-177800">
              <a:spcBef>
                <a:spcPts val="600"/>
              </a:spcBef>
              <a:buClr>
                <a:srgbClr val="78C437"/>
              </a:buClr>
              <a:buFont typeface="Arial"/>
              <a:buChar char="•"/>
              <a:defRPr/>
            </a:pPr>
            <a:r>
              <a:rPr lang="fr-FR" sz="1500" b="0" kern="0" dirty="0" err="1">
                <a:solidFill>
                  <a:srgbClr val="153059"/>
                </a:solidFill>
                <a:latin typeface="+mn-lt"/>
                <a:cs typeface="ＭＳ Ｐゴシック" charset="0"/>
              </a:rPr>
              <a:t>Responsabile</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del</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Fondo</a:t>
            </a:r>
            <a:endParaRPr lang="fr-FR" sz="1500" b="0" kern="0" dirty="0">
              <a:solidFill>
                <a:srgbClr val="153059"/>
              </a:solidFill>
              <a:latin typeface="+mn-lt"/>
              <a:cs typeface="ＭＳ Ｐゴシック" charset="0"/>
            </a:endParaRPr>
          </a:p>
          <a:p>
            <a:pPr marL="177800" indent="-177800">
              <a:spcBef>
                <a:spcPts val="600"/>
              </a:spcBef>
              <a:buClr>
                <a:srgbClr val="78C437"/>
              </a:buClr>
              <a:buFont typeface="Arial"/>
              <a:buChar char="•"/>
              <a:defRPr/>
            </a:pPr>
            <a:r>
              <a:rPr lang="fr-FR" sz="1500" b="0" kern="0" dirty="0" err="1">
                <a:solidFill>
                  <a:srgbClr val="153059"/>
                </a:solidFill>
                <a:latin typeface="+mn-lt"/>
                <a:cs typeface="ＭＳ Ｐゴシック" charset="0"/>
              </a:rPr>
              <a:t>Responsabile</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del</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Controllo</a:t>
            </a:r>
            <a:r>
              <a:rPr lang="fr-FR" sz="1500" b="0" kern="0" dirty="0">
                <a:solidFill>
                  <a:srgbClr val="153059"/>
                </a:solidFill>
                <a:latin typeface="+mn-lt"/>
                <a:cs typeface="ＭＳ Ｐゴシック" charset="0"/>
              </a:rPr>
              <a:t> </a:t>
            </a:r>
            <a:r>
              <a:rPr lang="fr-FR" sz="1500" b="0" kern="0" dirty="0" err="1">
                <a:solidFill>
                  <a:srgbClr val="153059"/>
                </a:solidFill>
                <a:latin typeface="+mn-lt"/>
                <a:cs typeface="ＭＳ Ｐゴシック" charset="0"/>
              </a:rPr>
              <a:t>Interno</a:t>
            </a:r>
            <a:endParaRPr lang="fr-FR" sz="1500" b="0" kern="0" dirty="0">
              <a:solidFill>
                <a:srgbClr val="153059"/>
              </a:solidFill>
              <a:latin typeface="+mn-lt"/>
              <a:cs typeface="ＭＳ Ｐゴシック" charset="0"/>
            </a:endParaRPr>
          </a:p>
          <a:p>
            <a:pPr>
              <a:spcBef>
                <a:spcPts val="600"/>
              </a:spcBef>
              <a:defRPr/>
            </a:pPr>
            <a:endParaRPr lang="it-IT" sz="1500" b="0" kern="0" dirty="0">
              <a:solidFill>
                <a:srgbClr val="153059"/>
              </a:solidFill>
              <a:latin typeface="+mn-lt"/>
              <a:cs typeface="ＭＳ Ｐゴシック" charset="0"/>
            </a:endParaRPr>
          </a:p>
        </p:txBody>
      </p:sp>
      <p:cxnSp>
        <p:nvCxnSpPr>
          <p:cNvPr id="30730" name="Connecteur droit 27"/>
          <p:cNvCxnSpPr>
            <a:cxnSpLocks noChangeShapeType="1"/>
          </p:cNvCxnSpPr>
          <p:nvPr/>
        </p:nvCxnSpPr>
        <p:spPr bwMode="auto">
          <a:xfrm rot="5400000">
            <a:off x="1410494" y="3848894"/>
            <a:ext cx="4038600" cy="1588"/>
          </a:xfrm>
          <a:prstGeom prst="line">
            <a:avLst/>
          </a:prstGeom>
          <a:noFill/>
          <a:ln w="9525" algn="ctr">
            <a:solidFill>
              <a:srgbClr val="2D87AD"/>
            </a:solidFill>
            <a:round/>
            <a:headEnd/>
            <a:tailEnd/>
          </a:ln>
        </p:spPr>
      </p:cxnSp>
      <p:cxnSp>
        <p:nvCxnSpPr>
          <p:cNvPr id="30731" name="Connecteur droit 28"/>
          <p:cNvCxnSpPr>
            <a:cxnSpLocks noChangeShapeType="1"/>
          </p:cNvCxnSpPr>
          <p:nvPr/>
        </p:nvCxnSpPr>
        <p:spPr bwMode="auto">
          <a:xfrm rot="5400000">
            <a:off x="4688682" y="3848894"/>
            <a:ext cx="4038600" cy="1587"/>
          </a:xfrm>
          <a:prstGeom prst="line">
            <a:avLst/>
          </a:prstGeom>
          <a:noFill/>
          <a:ln w="9525" algn="ctr">
            <a:solidFill>
              <a:srgbClr val="2D87AD"/>
            </a:solidFill>
            <a:round/>
            <a:headEnd/>
            <a:tailEnd/>
          </a:ln>
        </p:spPr>
      </p:cxn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12</a:t>
            </a:fld>
            <a:endParaRPr lang="it-IT"/>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u texte 6"/>
          <p:cNvSpPr>
            <a:spLocks noGrp="1"/>
          </p:cNvSpPr>
          <p:nvPr>
            <p:ph type="body" idx="1"/>
          </p:nvPr>
        </p:nvSpPr>
        <p:spPr>
          <a:xfrm>
            <a:off x="774700" y="2081213"/>
            <a:ext cx="6311900" cy="1500187"/>
          </a:xfrm>
        </p:spPr>
        <p:txBody>
          <a:bodyPr/>
          <a:lstStyle/>
          <a:p>
            <a:r>
              <a:rPr lang="fr-FR">
                <a:ea typeface="ＭＳ Ｐゴシック" pitchFamily="34" charset="-128"/>
              </a:rPr>
              <a:t>I contributi</a:t>
            </a:r>
          </a:p>
        </p:txBody>
      </p:sp>
      <p:sp>
        <p:nvSpPr>
          <p:cNvPr id="4" name="Espace réservé du pied de page 3"/>
          <p:cNvSpPr>
            <a:spLocks noGrp="1"/>
          </p:cNvSpPr>
          <p:nvPr>
            <p:ph type="ftr" sz="quarter" idx="11"/>
          </p:nvPr>
        </p:nvSpPr>
        <p:spPr/>
        <p:txBody>
          <a:bodyPr/>
          <a:lstStyle/>
          <a:p>
            <a:pPr>
              <a:defRPr/>
            </a:pPr>
            <a:r>
              <a:rPr lang="it-IT"/>
              <a:t>FONDO PERSEO SIRIO Iscritto al n. 164 dell’Albo COVIP Sede legale: via degli Scialoja, 3 - 00196 Roma</a:t>
            </a:r>
            <a:endParaRPr lang="it-IT" b="0" dirty="0"/>
          </a:p>
        </p:txBody>
      </p:sp>
      <p:sp>
        <p:nvSpPr>
          <p:cNvPr id="38914" name="Rectangle 2"/>
          <p:cNvSpPr>
            <a:spLocks noGrp="1" noChangeArrowheads="1"/>
          </p:cNvSpPr>
          <p:nvPr>
            <p:ph type="title"/>
          </p:nvPr>
        </p:nvSpPr>
        <p:spPr>
          <a:xfrm>
            <a:off x="769938" y="3935413"/>
            <a:ext cx="8585200" cy="865187"/>
          </a:xfrm>
        </p:spPr>
        <p:txBody>
          <a:bodyPr/>
          <a:lstStyle/>
          <a:p>
            <a:pPr marL="0" indent="0" eaLnBrk="1" hangingPunct="1">
              <a:spcBef>
                <a:spcPts val="1200"/>
              </a:spcBef>
              <a:defRPr/>
            </a:pPr>
            <a:r>
              <a:rPr lang="fr-FR" dirty="0">
                <a:ea typeface="+mj-ea"/>
                <a:cs typeface="+mj-cs"/>
              </a:rPr>
              <a:t>Del </a:t>
            </a:r>
            <a:r>
              <a:rPr lang="fr-FR" dirty="0" err="1">
                <a:ea typeface="+mj-ea"/>
                <a:cs typeface="+mj-cs"/>
              </a:rPr>
              <a:t>datore</a:t>
            </a:r>
            <a:r>
              <a:rPr lang="fr-FR" dirty="0">
                <a:ea typeface="+mj-ea"/>
                <a:cs typeface="+mj-cs"/>
              </a:rPr>
              <a:t> e </a:t>
            </a:r>
            <a:r>
              <a:rPr lang="fr-FR" dirty="0" err="1">
                <a:ea typeface="+mj-ea"/>
                <a:cs typeface="+mj-cs"/>
              </a:rPr>
              <a:t>dello</a:t>
            </a:r>
            <a:r>
              <a:rPr lang="fr-FR" dirty="0">
                <a:ea typeface="+mj-ea"/>
                <a:cs typeface="+mj-cs"/>
              </a:rPr>
              <a:t> </a:t>
            </a:r>
            <a:r>
              <a:rPr lang="fr-FR" dirty="0" err="1">
                <a:ea typeface="+mj-ea"/>
                <a:cs typeface="+mj-cs"/>
              </a:rPr>
              <a:t>stato</a:t>
            </a:r>
            <a:r>
              <a:rPr lang="fr-FR" dirty="0">
                <a:ea typeface="+mj-ea"/>
                <a:cs typeface="+mj-cs"/>
              </a:rPr>
              <a:t/>
            </a:r>
            <a:br>
              <a:rPr lang="fr-FR" dirty="0">
                <a:ea typeface="+mj-ea"/>
                <a:cs typeface="+mj-cs"/>
              </a:rPr>
            </a:br>
            <a:r>
              <a:rPr lang="fr-FR" dirty="0">
                <a:ea typeface="+mj-ea"/>
                <a:cs typeface="+mj-cs"/>
              </a:rPr>
              <a:t>Per chi è in TFR</a:t>
            </a:r>
            <a:br>
              <a:rPr lang="fr-FR" dirty="0">
                <a:ea typeface="+mj-ea"/>
                <a:cs typeface="+mj-cs"/>
              </a:rPr>
            </a:br>
            <a:r>
              <a:rPr lang="fr-FR" dirty="0">
                <a:ea typeface="+mj-ea"/>
                <a:cs typeface="+mj-cs"/>
              </a:rPr>
              <a:t>Per chi è in TFS</a:t>
            </a:r>
            <a:br>
              <a:rPr lang="fr-FR" dirty="0">
                <a:ea typeface="+mj-ea"/>
                <a:cs typeface="+mj-cs"/>
              </a:rPr>
            </a:br>
            <a:endParaRPr lang="it-IT" dirty="0">
              <a:ea typeface="+mj-ea"/>
              <a:cs typeface="+mj-cs"/>
            </a:endParaRPr>
          </a:p>
        </p:txBody>
      </p:sp>
      <p:sp>
        <p:nvSpPr>
          <p:cNvPr id="31749" name="ZoneTexte 7"/>
          <p:cNvSpPr txBox="1">
            <a:spLocks noChangeArrowheads="1"/>
          </p:cNvSpPr>
          <p:nvPr/>
        </p:nvSpPr>
        <p:spPr bwMode="auto">
          <a:xfrm>
            <a:off x="1066800" y="1531938"/>
            <a:ext cx="355600" cy="461962"/>
          </a:xfrm>
          <a:prstGeom prst="rect">
            <a:avLst/>
          </a:prstGeom>
          <a:noFill/>
          <a:ln w="9525">
            <a:noFill/>
            <a:miter lim="800000"/>
            <a:headEnd/>
            <a:tailEnd/>
          </a:ln>
        </p:spPr>
        <p:txBody>
          <a:bodyPr wrap="none">
            <a:spAutoFit/>
          </a:bodyPr>
          <a:lstStyle/>
          <a:p>
            <a:pPr algn="ctr"/>
            <a:r>
              <a:rPr lang="fr-FR" sz="2400">
                <a:solidFill>
                  <a:srgbClr val="FFFFFF"/>
                </a:solidFill>
              </a:rPr>
              <a:t>3</a:t>
            </a:r>
          </a:p>
        </p:txBody>
      </p:sp>
      <p:sp>
        <p:nvSpPr>
          <p:cNvPr id="2" name="Segnaposto numero diapositiva 1"/>
          <p:cNvSpPr>
            <a:spLocks noGrp="1"/>
          </p:cNvSpPr>
          <p:nvPr>
            <p:ph type="sldNum" sz="quarter" idx="12"/>
          </p:nvPr>
        </p:nvSpPr>
        <p:spPr/>
        <p:txBody>
          <a:bodyPr/>
          <a:lstStyle/>
          <a:p>
            <a:pPr>
              <a:defRPr/>
            </a:pPr>
            <a:fld id="{DDB2D101-B181-4C55-A530-4C7FE938E152}" type="slidenum">
              <a:rPr lang="it-IT" smtClean="0"/>
              <a:pPr>
                <a:defRPr/>
              </a:pPr>
              <a:t>13</a:t>
            </a:fld>
            <a:endParaRPr lang="it-IT"/>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olo 1"/>
          <p:cNvSpPr>
            <a:spLocks noGrp="1"/>
          </p:cNvSpPr>
          <p:nvPr>
            <p:ph type="title"/>
          </p:nvPr>
        </p:nvSpPr>
        <p:spPr/>
        <p:txBody>
          <a:bodyPr/>
          <a:lstStyle/>
          <a:p>
            <a:pPr eaLnBrk="1" hangingPunct="1"/>
            <a:r>
              <a:rPr lang="it-IT">
                <a:ea typeface="ＭＳ Ｐゴシック" pitchFamily="34" charset="-128"/>
              </a:rPr>
              <a:t>Contributi del datore e dello Stato</a:t>
            </a:r>
          </a:p>
        </p:txBody>
      </p:sp>
      <p:sp>
        <p:nvSpPr>
          <p:cNvPr id="33794" name="Segnaposto contenuto 2"/>
          <p:cNvSpPr>
            <a:spLocks noGrp="1"/>
          </p:cNvSpPr>
          <p:nvPr>
            <p:ph idx="1"/>
          </p:nvPr>
        </p:nvSpPr>
        <p:spPr>
          <a:xfrm>
            <a:off x="273050" y="1371600"/>
            <a:ext cx="9363075" cy="457200"/>
          </a:xfrm>
        </p:spPr>
        <p:txBody>
          <a:bodyPr/>
          <a:lstStyle/>
          <a:p>
            <a:pPr eaLnBrk="1" hangingPunct="1">
              <a:buFont typeface="Wingdings" pitchFamily="2" charset="2"/>
              <a:buNone/>
            </a:pPr>
            <a:r>
              <a:rPr lang="it-IT">
                <a:ea typeface="ＭＳ Ｐゴシック" pitchFamily="34" charset="-128"/>
              </a:rPr>
              <a:t>Oltre al proprio contributo, l</a:t>
            </a:r>
            <a:r>
              <a:rPr lang="it-IT" altLang="it-IT">
                <a:ea typeface="ＭＳ Ｐゴシック" pitchFamily="34" charset="-128"/>
              </a:rPr>
              <a:t>’</a:t>
            </a:r>
            <a:r>
              <a:rPr lang="it-IT">
                <a:ea typeface="ＭＳ Ｐゴシック" pitchFamily="34" charset="-128"/>
              </a:rPr>
              <a:t>aderente potrà contare su:</a:t>
            </a:r>
          </a:p>
        </p:txBody>
      </p:sp>
      <p:sp>
        <p:nvSpPr>
          <p:cNvPr id="8" name="Espace réservé du pied de page 7"/>
          <p:cNvSpPr>
            <a:spLocks noGrp="1"/>
          </p:cNvSpPr>
          <p:nvPr>
            <p:ph type="ftr" sz="quarter" idx="10"/>
          </p:nvPr>
        </p:nvSpPr>
        <p:spPr/>
        <p:txBody>
          <a:bodyPr/>
          <a:lstStyle/>
          <a:p>
            <a:pPr>
              <a:defRPr/>
            </a:pPr>
            <a:r>
              <a:rPr lang="it-IT"/>
              <a:t>FONDO PERSEO SIRIO Iscritto al n. 164 dell’Albo COVIP Sede legale: via degli Scialoja, 3 - 00196 Roma</a:t>
            </a:r>
            <a:endParaRPr lang="it-IT" b="0" dirty="0"/>
          </a:p>
        </p:txBody>
      </p:sp>
      <p:sp>
        <p:nvSpPr>
          <p:cNvPr id="9" name="ZoneTexte 8"/>
          <p:cNvSpPr txBox="1"/>
          <p:nvPr/>
        </p:nvSpPr>
        <p:spPr>
          <a:xfrm>
            <a:off x="358775" y="1905000"/>
            <a:ext cx="4191000" cy="4333875"/>
          </a:xfrm>
          <a:prstGeom prst="rect">
            <a:avLst/>
          </a:prstGeom>
          <a:noFill/>
          <a:ln w="50800" cap="flat" cmpd="sng" algn="ctr">
            <a:solidFill>
              <a:srgbClr val="153059"/>
            </a:solidFill>
            <a:prstDash val="solid"/>
            <a:round/>
            <a:headEnd type="none" w="med" len="med"/>
            <a:tailEnd type="none" w="med" len="med"/>
          </a:ln>
        </p:spPr>
        <p:txBody>
          <a:bodyPr lIns="180000" tIns="180000" rIns="180000" bIns="180000">
            <a:spAutoFit/>
          </a:bodyPr>
          <a:lstStyle/>
          <a:p>
            <a:pPr>
              <a:defRPr/>
            </a:pPr>
            <a:r>
              <a:rPr lang="it-IT" cap="all" dirty="0">
                <a:solidFill>
                  <a:srgbClr val="153059"/>
                </a:solidFill>
                <a:latin typeface="+mn-lt"/>
                <a:cs typeface="ＭＳ Ｐゴシック" charset="0"/>
              </a:rPr>
              <a:t>Contributo del datore di lavoro per tutti gli aderenti</a:t>
            </a:r>
          </a:p>
          <a:p>
            <a:pPr>
              <a:defRPr/>
            </a:pPr>
            <a:endParaRPr lang="it-IT" sz="2400" dirty="0">
              <a:solidFill>
                <a:srgbClr val="7EAD57"/>
              </a:solidFill>
              <a:latin typeface="+mn-lt"/>
              <a:cs typeface="ＭＳ Ｐゴシック" charset="0"/>
            </a:endParaRPr>
          </a:p>
          <a:p>
            <a:pPr>
              <a:defRPr/>
            </a:pPr>
            <a:r>
              <a:rPr lang="it-IT" sz="3600" dirty="0">
                <a:solidFill>
                  <a:srgbClr val="7EAD57"/>
                </a:solidFill>
                <a:latin typeface="+mn-lt"/>
                <a:cs typeface="ＭＳ Ｐゴシック" charset="0"/>
              </a:rPr>
              <a:t>1%</a:t>
            </a:r>
            <a:br>
              <a:rPr lang="it-IT" sz="3600" dirty="0">
                <a:solidFill>
                  <a:srgbClr val="7EAD57"/>
                </a:solidFill>
                <a:latin typeface="+mn-lt"/>
                <a:cs typeface="ＭＳ Ｐゴシック" charset="0"/>
              </a:rPr>
            </a:br>
            <a:r>
              <a:rPr lang="it-IT" sz="3600" dirty="0">
                <a:solidFill>
                  <a:srgbClr val="7EAD57"/>
                </a:solidFill>
                <a:latin typeface="+mn-lt"/>
                <a:cs typeface="ＭＳ Ｐゴシック" charset="0"/>
              </a:rPr>
              <a:t>della retribuzione utile al TFR</a:t>
            </a:r>
            <a:endParaRPr lang="it-IT" sz="2400" dirty="0">
              <a:solidFill>
                <a:srgbClr val="7EAD57"/>
              </a:solidFill>
              <a:latin typeface="+mn-lt"/>
              <a:cs typeface="ＭＳ Ｐゴシック" charset="0"/>
            </a:endParaRPr>
          </a:p>
          <a:p>
            <a:pPr>
              <a:defRPr/>
            </a:pPr>
            <a:endParaRPr lang="it-IT" sz="2400" dirty="0">
              <a:solidFill>
                <a:srgbClr val="7EAD57"/>
              </a:solidFill>
              <a:latin typeface="+mn-lt"/>
              <a:cs typeface="ＭＳ Ｐゴシック" charset="0"/>
            </a:endParaRPr>
          </a:p>
          <a:p>
            <a:pPr>
              <a:defRPr/>
            </a:pPr>
            <a:endParaRPr lang="it-IT" sz="2400" dirty="0">
              <a:solidFill>
                <a:srgbClr val="7EAD57"/>
              </a:solidFill>
              <a:latin typeface="+mn-lt"/>
              <a:cs typeface="ＭＳ Ｐゴシック" charset="0"/>
            </a:endParaRPr>
          </a:p>
          <a:p>
            <a:pPr>
              <a:defRPr/>
            </a:pPr>
            <a:endParaRPr lang="fr-FR" sz="2400" dirty="0">
              <a:solidFill>
                <a:srgbClr val="7EAD57"/>
              </a:solidFill>
              <a:latin typeface="Arial" pitchFamily="34" charset="0"/>
              <a:cs typeface="+mn-cs"/>
            </a:endParaRPr>
          </a:p>
        </p:txBody>
      </p:sp>
      <p:sp>
        <p:nvSpPr>
          <p:cNvPr id="33798" name="ZoneTexte 11"/>
          <p:cNvSpPr txBox="1">
            <a:spLocks noChangeArrowheads="1"/>
          </p:cNvSpPr>
          <p:nvPr/>
        </p:nvSpPr>
        <p:spPr bwMode="auto">
          <a:xfrm>
            <a:off x="4584700" y="3276600"/>
            <a:ext cx="784225" cy="1323975"/>
          </a:xfrm>
          <a:prstGeom prst="rect">
            <a:avLst/>
          </a:prstGeom>
          <a:noFill/>
          <a:ln w="9525">
            <a:noFill/>
            <a:miter lim="800000"/>
            <a:headEnd/>
            <a:tailEnd/>
          </a:ln>
        </p:spPr>
        <p:txBody>
          <a:bodyPr wrap="none">
            <a:spAutoFit/>
          </a:bodyPr>
          <a:lstStyle/>
          <a:p>
            <a:r>
              <a:rPr lang="fr-FR" sz="8000">
                <a:solidFill>
                  <a:srgbClr val="62A833"/>
                </a:solidFill>
              </a:rPr>
              <a:t>+</a:t>
            </a:r>
          </a:p>
        </p:txBody>
      </p:sp>
      <p:sp>
        <p:nvSpPr>
          <p:cNvPr id="13" name="ZoneTexte 12"/>
          <p:cNvSpPr txBox="1"/>
          <p:nvPr/>
        </p:nvSpPr>
        <p:spPr>
          <a:xfrm>
            <a:off x="5410200" y="1905000"/>
            <a:ext cx="4191000" cy="4333875"/>
          </a:xfrm>
          <a:prstGeom prst="rect">
            <a:avLst/>
          </a:prstGeom>
          <a:noFill/>
          <a:ln w="50800" cap="flat" cmpd="sng" algn="ctr">
            <a:solidFill>
              <a:srgbClr val="153059"/>
            </a:solidFill>
            <a:prstDash val="solid"/>
            <a:round/>
            <a:headEnd type="none" w="med" len="med"/>
            <a:tailEnd type="none" w="med" len="med"/>
          </a:ln>
        </p:spPr>
        <p:txBody>
          <a:bodyPr lIns="180000" tIns="180000" rIns="180000" bIns="180000">
            <a:spAutoFit/>
          </a:bodyPr>
          <a:lstStyle/>
          <a:p>
            <a:pPr>
              <a:defRPr/>
            </a:pPr>
            <a:r>
              <a:rPr lang="it-IT" cap="all" dirty="0">
                <a:solidFill>
                  <a:srgbClr val="153059"/>
                </a:solidFill>
                <a:latin typeface="+mn-lt"/>
                <a:cs typeface="ＭＳ Ｐゴシック" charset="0"/>
              </a:rPr>
              <a:t>Contributo dello Stato per i lavoratori in servizio al 31/12/2000</a:t>
            </a:r>
          </a:p>
          <a:p>
            <a:pPr>
              <a:defRPr/>
            </a:pPr>
            <a:endParaRPr lang="it-IT" sz="2400" dirty="0">
              <a:solidFill>
                <a:srgbClr val="7EAD57"/>
              </a:solidFill>
              <a:latin typeface="+mn-lt"/>
              <a:cs typeface="ＭＳ Ｐゴシック" charset="0"/>
            </a:endParaRPr>
          </a:p>
          <a:p>
            <a:pPr>
              <a:defRPr/>
            </a:pPr>
            <a:r>
              <a:rPr lang="fr-FR" sz="3600" dirty="0">
                <a:solidFill>
                  <a:srgbClr val="7EAD57"/>
                </a:solidFill>
                <a:latin typeface="+mn-lt"/>
                <a:cs typeface="ＭＳ Ｐゴシック" charset="0"/>
              </a:rPr>
              <a:t>1,2%</a:t>
            </a:r>
            <a:br>
              <a:rPr lang="fr-FR" sz="3600" dirty="0">
                <a:solidFill>
                  <a:srgbClr val="7EAD57"/>
                </a:solidFill>
                <a:latin typeface="+mn-lt"/>
                <a:cs typeface="ＭＳ Ｐゴシック" charset="0"/>
              </a:rPr>
            </a:br>
            <a:r>
              <a:rPr lang="fr-FR" sz="3600" dirty="0" err="1">
                <a:solidFill>
                  <a:srgbClr val="7EAD57"/>
                </a:solidFill>
                <a:latin typeface="+mn-lt"/>
                <a:cs typeface="ＭＳ Ｐゴシック" charset="0"/>
              </a:rPr>
              <a:t>della</a:t>
            </a:r>
            <a:r>
              <a:rPr lang="fr-FR" sz="3600" dirty="0">
                <a:solidFill>
                  <a:srgbClr val="7EAD57"/>
                </a:solidFill>
                <a:latin typeface="+mn-lt"/>
                <a:cs typeface="ＭＳ Ｐゴシック" charset="0"/>
              </a:rPr>
              <a:t> </a:t>
            </a:r>
            <a:r>
              <a:rPr lang="fr-FR" sz="3600" dirty="0" err="1">
                <a:solidFill>
                  <a:srgbClr val="7EAD57"/>
                </a:solidFill>
                <a:latin typeface="+mn-lt"/>
                <a:cs typeface="ＭＳ Ｐゴシック" charset="0"/>
              </a:rPr>
              <a:t>retribuzione</a:t>
            </a:r>
            <a:r>
              <a:rPr lang="fr-FR" sz="3600" dirty="0">
                <a:solidFill>
                  <a:srgbClr val="7EAD57"/>
                </a:solidFill>
                <a:latin typeface="+mn-lt"/>
                <a:cs typeface="ＭＳ Ｐゴシック" charset="0"/>
              </a:rPr>
              <a:t> utile al TFR</a:t>
            </a:r>
            <a:endParaRPr lang="fr-FR" sz="2400" dirty="0">
              <a:solidFill>
                <a:srgbClr val="7EAD57"/>
              </a:solidFill>
              <a:latin typeface="+mn-lt"/>
              <a:cs typeface="ＭＳ Ｐゴシック" charset="0"/>
            </a:endParaRPr>
          </a:p>
          <a:p>
            <a:pPr>
              <a:defRPr/>
            </a:pPr>
            <a:endParaRPr lang="fr-FR" sz="2400" dirty="0">
              <a:solidFill>
                <a:srgbClr val="7EAD57"/>
              </a:solidFill>
              <a:latin typeface="+mn-lt"/>
              <a:cs typeface="ＭＳ Ｐゴシック" charset="0"/>
            </a:endParaRPr>
          </a:p>
          <a:p>
            <a:pPr>
              <a:defRPr/>
            </a:pPr>
            <a:endParaRPr lang="fr-FR" sz="2400" dirty="0">
              <a:solidFill>
                <a:srgbClr val="7EAD57"/>
              </a:solidFill>
              <a:latin typeface="+mn-lt"/>
              <a:cs typeface="ＭＳ Ｐゴシック" charset="0"/>
            </a:endParaRPr>
          </a:p>
          <a:p>
            <a:pPr>
              <a:defRPr/>
            </a:pPr>
            <a:endParaRPr lang="fr-FR" sz="2400" dirty="0">
              <a:solidFill>
                <a:srgbClr val="7EAD57"/>
              </a:solidFill>
              <a:latin typeface="Arial" pitchFamily="34" charset="0"/>
              <a:cs typeface="+mn-cs"/>
            </a:endParaRPr>
          </a:p>
        </p:txBody>
      </p:sp>
      <p:pic>
        <p:nvPicPr>
          <p:cNvPr id="33800" name="Image 16" descr="Euro20cent_monete.png"/>
          <p:cNvPicPr>
            <a:picLocks noChangeAspect="1"/>
          </p:cNvPicPr>
          <p:nvPr/>
        </p:nvPicPr>
        <p:blipFill>
          <a:blip r:embed="rId2" cstate="print"/>
          <a:srcRect/>
          <a:stretch>
            <a:fillRect/>
          </a:stretch>
        </p:blipFill>
        <p:spPr bwMode="auto">
          <a:xfrm>
            <a:off x="6934200" y="4724400"/>
            <a:ext cx="2616200" cy="1570038"/>
          </a:xfrm>
          <a:prstGeom prst="rect">
            <a:avLst/>
          </a:prstGeom>
          <a:noFill/>
          <a:ln w="9525">
            <a:noFill/>
            <a:miter lim="800000"/>
            <a:headEnd/>
            <a:tailEnd/>
          </a:ln>
        </p:spPr>
      </p:pic>
      <p:pic>
        <p:nvPicPr>
          <p:cNvPr id="33801" name="Image 17" descr="Euro20cent_monete.png"/>
          <p:cNvPicPr>
            <a:picLocks noChangeAspect="1"/>
          </p:cNvPicPr>
          <p:nvPr/>
        </p:nvPicPr>
        <p:blipFill>
          <a:blip r:embed="rId3" cstate="print"/>
          <a:srcRect/>
          <a:stretch>
            <a:fillRect/>
          </a:stretch>
        </p:blipFill>
        <p:spPr bwMode="auto">
          <a:xfrm>
            <a:off x="2438400" y="4724400"/>
            <a:ext cx="2616200" cy="1570038"/>
          </a:xfrm>
          <a:prstGeom prst="rect">
            <a:avLst/>
          </a:prstGeom>
          <a:noFill/>
          <a:ln w="9525">
            <a:noFill/>
            <a:miter lim="800000"/>
            <a:headEnd/>
            <a:tailEnd/>
          </a:ln>
        </p:spPr>
      </p:pic>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14</a:t>
            </a:fld>
            <a:endParaRPr lang="it-IT"/>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5"/>
          <p:cNvSpPr>
            <a:spLocks noChangeArrowheads="1"/>
          </p:cNvSpPr>
          <p:nvPr/>
        </p:nvSpPr>
        <p:spPr bwMode="auto">
          <a:xfrm>
            <a:off x="5562600" y="1905000"/>
            <a:ext cx="3048000" cy="3124200"/>
          </a:xfrm>
          <a:prstGeom prst="rect">
            <a:avLst/>
          </a:prstGeom>
          <a:noFill/>
          <a:ln w="50800" algn="ctr">
            <a:solidFill>
              <a:srgbClr val="153059"/>
            </a:solidFill>
            <a:round/>
            <a:headEnd/>
            <a:tailEnd/>
          </a:ln>
        </p:spPr>
        <p:txBody>
          <a:bodyPr/>
          <a:lstStyle/>
          <a:p>
            <a:endParaRPr lang="fr-FR"/>
          </a:p>
        </p:txBody>
      </p:sp>
      <p:sp>
        <p:nvSpPr>
          <p:cNvPr id="34818" name="Rectangle 26"/>
          <p:cNvSpPr>
            <a:spLocks noChangeArrowheads="1"/>
          </p:cNvSpPr>
          <p:nvPr/>
        </p:nvSpPr>
        <p:spPr bwMode="auto">
          <a:xfrm>
            <a:off x="8534400" y="2514600"/>
            <a:ext cx="152400" cy="2286000"/>
          </a:xfrm>
          <a:prstGeom prst="rect">
            <a:avLst/>
          </a:prstGeom>
          <a:solidFill>
            <a:srgbClr val="FFFFFF"/>
          </a:solidFill>
          <a:ln w="9525" algn="ctr">
            <a:noFill/>
            <a:round/>
            <a:headEnd/>
            <a:tailEnd/>
          </a:ln>
        </p:spPr>
        <p:txBody>
          <a:bodyPr/>
          <a:lstStyle/>
          <a:p>
            <a:endParaRPr lang="fr-FR"/>
          </a:p>
        </p:txBody>
      </p:sp>
      <p:sp>
        <p:nvSpPr>
          <p:cNvPr id="34819" name="Titolo 1"/>
          <p:cNvSpPr>
            <a:spLocks noGrp="1"/>
          </p:cNvSpPr>
          <p:nvPr>
            <p:ph type="title"/>
          </p:nvPr>
        </p:nvSpPr>
        <p:spPr/>
        <p:txBody>
          <a:bodyPr/>
          <a:lstStyle/>
          <a:p>
            <a:r>
              <a:rPr lang="it-IT">
                <a:ea typeface="ＭＳ Ｐゴシック" pitchFamily="34" charset="-128"/>
              </a:rPr>
              <a:t>La contribuzione per chi è in TFR</a:t>
            </a:r>
          </a:p>
        </p:txBody>
      </p:sp>
      <p:sp>
        <p:nvSpPr>
          <p:cNvPr id="34820" name="Segnaposto contenuto 2"/>
          <p:cNvSpPr>
            <a:spLocks noGrp="1"/>
          </p:cNvSpPr>
          <p:nvPr>
            <p:ph idx="1"/>
          </p:nvPr>
        </p:nvSpPr>
        <p:spPr>
          <a:xfrm>
            <a:off x="273050" y="1371600"/>
            <a:ext cx="9363075" cy="457200"/>
          </a:xfrm>
        </p:spPr>
        <p:txBody>
          <a:bodyPr/>
          <a:lstStyle/>
          <a:p>
            <a:pPr>
              <a:buFont typeface="Wingdings" pitchFamily="2" charset="2"/>
              <a:buNone/>
            </a:pPr>
            <a:r>
              <a:rPr lang="it-IT">
                <a:ea typeface="ＭＳ Ｐゴシック" pitchFamily="34" charset="-128"/>
              </a:rPr>
              <a:t>La contribuzione a Fondo Perseo Sirio è composta da:</a:t>
            </a:r>
          </a:p>
        </p:txBody>
      </p:sp>
      <p:sp>
        <p:nvSpPr>
          <p:cNvPr id="7" name="Espace réservé du pied de page 6"/>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endParaRPr lang="it-IT" b="0" dirty="0"/>
          </a:p>
        </p:txBody>
      </p:sp>
      <p:sp>
        <p:nvSpPr>
          <p:cNvPr id="34823" name="Picture 2"/>
          <p:cNvSpPr>
            <a:spLocks noChangeAspect="1" noChangeArrowheads="1"/>
          </p:cNvSpPr>
          <p:nvPr/>
        </p:nvSpPr>
        <p:spPr bwMode="auto">
          <a:xfrm>
            <a:off x="6356350" y="3284538"/>
            <a:ext cx="2419350" cy="2933700"/>
          </a:xfrm>
          <a:prstGeom prst="rect">
            <a:avLst/>
          </a:prstGeom>
          <a:noFill/>
          <a:ln w="9525">
            <a:noFill/>
            <a:miter lim="800000"/>
            <a:headEnd/>
            <a:tailEnd/>
          </a:ln>
        </p:spPr>
        <p:txBody>
          <a:bodyPr/>
          <a:lstStyle/>
          <a:p>
            <a:endParaRPr lang="it-IT"/>
          </a:p>
        </p:txBody>
      </p:sp>
      <p:sp>
        <p:nvSpPr>
          <p:cNvPr id="34824" name="ZoneTexte 11"/>
          <p:cNvSpPr txBox="1">
            <a:spLocks noChangeArrowheads="1"/>
          </p:cNvSpPr>
          <p:nvPr/>
        </p:nvSpPr>
        <p:spPr bwMode="auto">
          <a:xfrm>
            <a:off x="-3352800" y="0"/>
            <a:ext cx="184150" cy="369888"/>
          </a:xfrm>
          <a:prstGeom prst="rect">
            <a:avLst/>
          </a:prstGeom>
          <a:noFill/>
          <a:ln w="9525">
            <a:noFill/>
            <a:miter lim="800000"/>
            <a:headEnd/>
            <a:tailEnd/>
          </a:ln>
        </p:spPr>
        <p:txBody>
          <a:bodyPr wrap="none">
            <a:spAutoFit/>
          </a:bodyPr>
          <a:lstStyle/>
          <a:p>
            <a:endParaRPr lang="fr-FR"/>
          </a:p>
        </p:txBody>
      </p:sp>
      <p:sp>
        <p:nvSpPr>
          <p:cNvPr id="34825" name="ZoneTexte 12"/>
          <p:cNvSpPr txBox="1">
            <a:spLocks noChangeArrowheads="1"/>
          </p:cNvSpPr>
          <p:nvPr/>
        </p:nvSpPr>
        <p:spPr bwMode="auto">
          <a:xfrm>
            <a:off x="254000" y="5181600"/>
            <a:ext cx="6832600" cy="1179513"/>
          </a:xfrm>
          <a:prstGeom prst="rect">
            <a:avLst/>
          </a:prstGeom>
          <a:noFill/>
          <a:ln w="9525">
            <a:noFill/>
            <a:miter lim="800000"/>
            <a:headEnd/>
            <a:tailEnd/>
          </a:ln>
        </p:spPr>
        <p:txBody>
          <a:bodyPr>
            <a:spAutoFit/>
          </a:bodyPr>
          <a:lstStyle/>
          <a:p>
            <a:pPr>
              <a:lnSpc>
                <a:spcPts val="1675"/>
              </a:lnSpc>
            </a:pPr>
            <a:r>
              <a:rPr lang="fr-FR" sz="1300" b="0"/>
              <a:t>(1) Il TFR viene versato figurativamente al Fondo, contabilizzato e rivalutato dall’Inps gestione Dipendenti Pubblici fino al momento della risoluzione del rapporto di lavoro, quando lo conferirà al Fondo che erogherà all’iscritto un’unica prestazione. </a:t>
            </a:r>
            <a:r>
              <a:rPr lang="fr-FR" sz="1300"/>
              <a:t>Fino a quando Perseo Sirio entrerà in gestione finanziaria sarà rivalutato sulla base dei Rendimenti netti di un «Paniere» di Fondi Pensione</a:t>
            </a:r>
          </a:p>
        </p:txBody>
      </p:sp>
      <p:sp>
        <p:nvSpPr>
          <p:cNvPr id="14" name="ZoneTexte 13"/>
          <p:cNvSpPr txBox="1"/>
          <p:nvPr/>
        </p:nvSpPr>
        <p:spPr>
          <a:xfrm>
            <a:off x="457200" y="1955800"/>
            <a:ext cx="2362200" cy="3140075"/>
          </a:xfrm>
          <a:prstGeom prst="rect">
            <a:avLst/>
          </a:prstGeom>
          <a:noFill/>
        </p:spPr>
        <p:txBody>
          <a:bodyPr>
            <a:spAutoFit/>
          </a:bodyPr>
          <a:lstStyle/>
          <a:p>
            <a:pPr marL="0" lvl="1">
              <a:defRPr/>
            </a:pPr>
            <a:r>
              <a:rPr lang="it-IT" cap="all" dirty="0">
                <a:solidFill>
                  <a:srgbClr val="153059"/>
                </a:solidFill>
                <a:latin typeface="Arial" pitchFamily="34" charset="0"/>
                <a:cs typeface="+mn-cs"/>
              </a:rPr>
              <a:t>Contributo del lavoratore</a:t>
            </a:r>
          </a:p>
          <a:p>
            <a:pPr marL="0" lvl="1">
              <a:defRPr/>
            </a:pPr>
            <a:endParaRPr lang="it-IT" cap="all" dirty="0">
              <a:solidFill>
                <a:srgbClr val="153059"/>
              </a:solidFill>
              <a:latin typeface="Arial" pitchFamily="34" charset="0"/>
              <a:cs typeface="+mn-cs"/>
            </a:endParaRPr>
          </a:p>
          <a:p>
            <a:pPr marL="0" lvl="1">
              <a:defRPr/>
            </a:pPr>
            <a:r>
              <a:rPr lang="it-IT" sz="7200" dirty="0">
                <a:solidFill>
                  <a:srgbClr val="7EAD57"/>
                </a:solidFill>
                <a:latin typeface="Arial" pitchFamily="34" charset="0"/>
                <a:cs typeface="+mn-cs"/>
              </a:rPr>
              <a:t>1%</a:t>
            </a:r>
            <a:r>
              <a:rPr lang="it-IT" sz="4400" dirty="0">
                <a:solidFill>
                  <a:srgbClr val="7EAD57"/>
                </a:solidFill>
                <a:latin typeface="Arial" pitchFamily="34" charset="0"/>
                <a:cs typeface="+mn-cs"/>
              </a:rPr>
              <a:t/>
            </a:r>
            <a:br>
              <a:rPr lang="it-IT" sz="4400" dirty="0">
                <a:solidFill>
                  <a:srgbClr val="7EAD57"/>
                </a:solidFill>
                <a:latin typeface="Arial" pitchFamily="34" charset="0"/>
                <a:cs typeface="+mn-cs"/>
              </a:rPr>
            </a:br>
            <a:r>
              <a:rPr lang="it-IT" dirty="0">
                <a:solidFill>
                  <a:srgbClr val="7EAD57"/>
                </a:solidFill>
                <a:latin typeface="Arial" pitchFamily="34" charset="0"/>
                <a:cs typeface="+mn-cs"/>
              </a:rPr>
              <a:t>della retribuzione utile ai fini del calcolo del TFR</a:t>
            </a:r>
          </a:p>
          <a:p>
            <a:pPr>
              <a:defRPr/>
            </a:pPr>
            <a:endParaRPr lang="fr-FR" dirty="0">
              <a:solidFill>
                <a:srgbClr val="153059"/>
              </a:solidFill>
              <a:latin typeface="Arial" pitchFamily="34" charset="0"/>
              <a:cs typeface="+mn-cs"/>
            </a:endParaRPr>
          </a:p>
        </p:txBody>
      </p:sp>
      <p:pic>
        <p:nvPicPr>
          <p:cNvPr id="34827" name="Image 18" descr="Maiale.png"/>
          <p:cNvPicPr>
            <a:picLocks noChangeAspect="1"/>
          </p:cNvPicPr>
          <p:nvPr/>
        </p:nvPicPr>
        <p:blipFill>
          <a:blip r:embed="rId2" cstate="print"/>
          <a:srcRect/>
          <a:stretch>
            <a:fillRect/>
          </a:stretch>
        </p:blipFill>
        <p:spPr bwMode="auto">
          <a:xfrm>
            <a:off x="6286500" y="2336800"/>
            <a:ext cx="4978400" cy="4978400"/>
          </a:xfrm>
          <a:prstGeom prst="rect">
            <a:avLst/>
          </a:prstGeom>
          <a:noFill/>
          <a:ln w="9525">
            <a:noFill/>
            <a:miter lim="800000"/>
            <a:headEnd/>
            <a:tailEnd/>
          </a:ln>
        </p:spPr>
      </p:pic>
      <p:sp>
        <p:nvSpPr>
          <p:cNvPr id="34828" name="Rectangle 20"/>
          <p:cNvSpPr>
            <a:spLocks noChangeArrowheads="1"/>
          </p:cNvSpPr>
          <p:nvPr/>
        </p:nvSpPr>
        <p:spPr bwMode="auto">
          <a:xfrm>
            <a:off x="381000" y="1905000"/>
            <a:ext cx="2438400" cy="3124200"/>
          </a:xfrm>
          <a:prstGeom prst="rect">
            <a:avLst/>
          </a:prstGeom>
          <a:noFill/>
          <a:ln w="50800" algn="ctr">
            <a:solidFill>
              <a:srgbClr val="153059"/>
            </a:solidFill>
            <a:round/>
            <a:headEnd/>
            <a:tailEnd/>
          </a:ln>
        </p:spPr>
        <p:txBody>
          <a:bodyPr/>
          <a:lstStyle/>
          <a:p>
            <a:endParaRPr lang="fr-FR"/>
          </a:p>
        </p:txBody>
      </p:sp>
      <p:sp>
        <p:nvSpPr>
          <p:cNvPr id="22" name="ZoneTexte 21"/>
          <p:cNvSpPr txBox="1"/>
          <p:nvPr/>
        </p:nvSpPr>
        <p:spPr>
          <a:xfrm>
            <a:off x="3048000" y="1955800"/>
            <a:ext cx="2362200" cy="3140075"/>
          </a:xfrm>
          <a:prstGeom prst="rect">
            <a:avLst/>
          </a:prstGeom>
          <a:noFill/>
        </p:spPr>
        <p:txBody>
          <a:bodyPr>
            <a:spAutoFit/>
          </a:bodyPr>
          <a:lstStyle/>
          <a:p>
            <a:pPr marL="0" lvl="1">
              <a:defRPr/>
            </a:pPr>
            <a:r>
              <a:rPr lang="it-IT" cap="all" dirty="0">
                <a:solidFill>
                  <a:srgbClr val="153059"/>
                </a:solidFill>
                <a:latin typeface="Arial" pitchFamily="34" charset="0"/>
                <a:cs typeface="+mn-cs"/>
              </a:rPr>
              <a:t>Contributo dell’amministrazione</a:t>
            </a:r>
          </a:p>
          <a:p>
            <a:pPr marL="0" lvl="1">
              <a:defRPr/>
            </a:pPr>
            <a:r>
              <a:rPr lang="it-IT" sz="7200" dirty="0">
                <a:solidFill>
                  <a:srgbClr val="7EAD57"/>
                </a:solidFill>
                <a:latin typeface="Arial" pitchFamily="34" charset="0"/>
                <a:cs typeface="+mn-cs"/>
              </a:rPr>
              <a:t>1%</a:t>
            </a:r>
            <a:r>
              <a:rPr lang="it-IT" sz="4400" dirty="0">
                <a:solidFill>
                  <a:srgbClr val="7EAD57"/>
                </a:solidFill>
                <a:latin typeface="Arial" pitchFamily="34" charset="0"/>
                <a:cs typeface="+mn-cs"/>
              </a:rPr>
              <a:t/>
            </a:r>
            <a:br>
              <a:rPr lang="it-IT" sz="4400" dirty="0">
                <a:solidFill>
                  <a:srgbClr val="7EAD57"/>
                </a:solidFill>
                <a:latin typeface="Arial" pitchFamily="34" charset="0"/>
                <a:cs typeface="+mn-cs"/>
              </a:rPr>
            </a:br>
            <a:r>
              <a:rPr lang="fr-FR" dirty="0" err="1">
                <a:solidFill>
                  <a:srgbClr val="7EAD57"/>
                </a:solidFill>
                <a:latin typeface="Arial" pitchFamily="34" charset="0"/>
                <a:cs typeface="+mn-cs"/>
              </a:rPr>
              <a:t>della</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retribuzione</a:t>
            </a:r>
            <a:r>
              <a:rPr lang="fr-FR" dirty="0">
                <a:solidFill>
                  <a:srgbClr val="7EAD57"/>
                </a:solidFill>
                <a:latin typeface="Arial" pitchFamily="34" charset="0"/>
                <a:cs typeface="+mn-cs"/>
              </a:rPr>
              <a:t> utile ai fini </a:t>
            </a:r>
            <a:r>
              <a:rPr lang="fr-FR" dirty="0" err="1">
                <a:solidFill>
                  <a:srgbClr val="7EAD57"/>
                </a:solidFill>
                <a:latin typeface="Arial" pitchFamily="34" charset="0"/>
                <a:cs typeface="+mn-cs"/>
              </a:rPr>
              <a:t>del</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calcolo</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del</a:t>
            </a:r>
            <a:r>
              <a:rPr lang="fr-FR" dirty="0">
                <a:solidFill>
                  <a:srgbClr val="7EAD57"/>
                </a:solidFill>
                <a:latin typeface="Arial" pitchFamily="34" charset="0"/>
                <a:cs typeface="+mn-cs"/>
              </a:rPr>
              <a:t> TFR</a:t>
            </a:r>
            <a:endParaRPr lang="it-IT" dirty="0">
              <a:solidFill>
                <a:srgbClr val="7EAD57"/>
              </a:solidFill>
              <a:latin typeface="Arial" pitchFamily="34" charset="0"/>
              <a:cs typeface="+mn-cs"/>
            </a:endParaRPr>
          </a:p>
          <a:p>
            <a:pPr>
              <a:defRPr/>
            </a:pPr>
            <a:endParaRPr lang="fr-FR" dirty="0">
              <a:solidFill>
                <a:srgbClr val="153059"/>
              </a:solidFill>
              <a:latin typeface="Arial" pitchFamily="34" charset="0"/>
              <a:cs typeface="+mn-cs"/>
            </a:endParaRPr>
          </a:p>
        </p:txBody>
      </p:sp>
      <p:sp>
        <p:nvSpPr>
          <p:cNvPr id="34830" name="Rectangle 22"/>
          <p:cNvSpPr>
            <a:spLocks noChangeArrowheads="1"/>
          </p:cNvSpPr>
          <p:nvPr/>
        </p:nvSpPr>
        <p:spPr bwMode="auto">
          <a:xfrm>
            <a:off x="2971800" y="1905000"/>
            <a:ext cx="2438400" cy="3124200"/>
          </a:xfrm>
          <a:prstGeom prst="rect">
            <a:avLst/>
          </a:prstGeom>
          <a:noFill/>
          <a:ln w="50800" algn="ctr">
            <a:solidFill>
              <a:srgbClr val="153059"/>
            </a:solidFill>
            <a:round/>
            <a:headEnd/>
            <a:tailEnd/>
          </a:ln>
        </p:spPr>
        <p:txBody>
          <a:bodyPr/>
          <a:lstStyle/>
          <a:p>
            <a:endParaRPr lang="fr-FR"/>
          </a:p>
        </p:txBody>
      </p:sp>
      <p:sp>
        <p:nvSpPr>
          <p:cNvPr id="24" name="ZoneTexte 23"/>
          <p:cNvSpPr txBox="1"/>
          <p:nvPr/>
        </p:nvSpPr>
        <p:spPr>
          <a:xfrm>
            <a:off x="5638800" y="1955800"/>
            <a:ext cx="2895600" cy="2308225"/>
          </a:xfrm>
          <a:prstGeom prst="rect">
            <a:avLst/>
          </a:prstGeom>
          <a:noFill/>
        </p:spPr>
        <p:txBody>
          <a:bodyPr>
            <a:spAutoFit/>
          </a:bodyPr>
          <a:lstStyle/>
          <a:p>
            <a:pPr marL="0" lvl="1">
              <a:defRPr/>
            </a:pPr>
            <a:r>
              <a:rPr lang="it-IT" cap="all" dirty="0">
                <a:solidFill>
                  <a:srgbClr val="153059"/>
                </a:solidFill>
                <a:latin typeface="Arial" pitchFamily="34" charset="0"/>
                <a:cs typeface="+mn-cs"/>
              </a:rPr>
              <a:t>TFR</a:t>
            </a:r>
            <a:r>
              <a:rPr lang="it-IT" cap="all" baseline="30000" dirty="0">
                <a:solidFill>
                  <a:srgbClr val="153059"/>
                </a:solidFill>
                <a:latin typeface="Arial" pitchFamily="34" charset="0"/>
                <a:cs typeface="+mn-cs"/>
              </a:rPr>
              <a:t>(1)</a:t>
            </a:r>
          </a:p>
          <a:p>
            <a:pPr marL="0" lvl="1">
              <a:defRPr/>
            </a:pPr>
            <a:endParaRPr lang="it-IT" cap="all" baseline="30000" dirty="0">
              <a:solidFill>
                <a:srgbClr val="153059"/>
              </a:solidFill>
              <a:latin typeface="Arial" pitchFamily="34" charset="0"/>
              <a:cs typeface="+mn-cs"/>
            </a:endParaRPr>
          </a:p>
          <a:p>
            <a:pPr marL="0" lvl="1">
              <a:defRPr/>
            </a:pPr>
            <a:endParaRPr lang="it-IT" cap="all" baseline="30000" dirty="0">
              <a:solidFill>
                <a:srgbClr val="153059"/>
              </a:solidFill>
              <a:latin typeface="Arial" pitchFamily="34" charset="0"/>
              <a:cs typeface="+mn-cs"/>
            </a:endParaRPr>
          </a:p>
          <a:p>
            <a:pPr marL="0" lvl="1">
              <a:defRPr/>
            </a:pPr>
            <a:endParaRPr lang="it-IT" cap="all" baseline="30000" dirty="0">
              <a:solidFill>
                <a:srgbClr val="153059"/>
              </a:solidFill>
              <a:latin typeface="Arial" pitchFamily="34" charset="0"/>
              <a:cs typeface="+mn-cs"/>
            </a:endParaRPr>
          </a:p>
          <a:p>
            <a:pPr marL="0" lvl="1">
              <a:defRPr/>
            </a:pPr>
            <a:r>
              <a:rPr lang="it-IT" sz="7200" dirty="0">
                <a:solidFill>
                  <a:srgbClr val="7EAD57"/>
                </a:solidFill>
                <a:latin typeface="Arial" pitchFamily="34" charset="0"/>
                <a:cs typeface="+mn-cs"/>
              </a:rPr>
              <a:t>6,91%</a:t>
            </a:r>
            <a:r>
              <a:rPr lang="it-IT" sz="4400" dirty="0">
                <a:solidFill>
                  <a:srgbClr val="7EAD57"/>
                </a:solidFill>
                <a:latin typeface="Arial" pitchFamily="34" charset="0"/>
                <a:cs typeface="+mn-cs"/>
              </a:rPr>
              <a:t/>
            </a:r>
            <a:br>
              <a:rPr lang="it-IT" sz="4400" dirty="0">
                <a:solidFill>
                  <a:srgbClr val="7EAD57"/>
                </a:solidFill>
                <a:latin typeface="Arial" pitchFamily="34" charset="0"/>
                <a:cs typeface="+mn-cs"/>
              </a:rPr>
            </a:br>
            <a:r>
              <a:rPr lang="fr-FR" dirty="0" err="1">
                <a:solidFill>
                  <a:srgbClr val="7EAD57"/>
                </a:solidFill>
                <a:latin typeface="Arial" pitchFamily="34" charset="0"/>
                <a:cs typeface="+mn-cs"/>
              </a:rPr>
              <a:t>della</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retribuzione</a:t>
            </a:r>
            <a:endParaRPr lang="fr-FR" dirty="0">
              <a:solidFill>
                <a:srgbClr val="153059"/>
              </a:solidFill>
              <a:latin typeface="Arial" pitchFamily="34" charset="0"/>
              <a:cs typeface="+mn-cs"/>
            </a:endParaRPr>
          </a:p>
        </p:txBody>
      </p:sp>
      <p:sp>
        <p:nvSpPr>
          <p:cNvPr id="34832" name="Ellipse 27"/>
          <p:cNvSpPr>
            <a:spLocks noChangeArrowheads="1"/>
          </p:cNvSpPr>
          <p:nvPr/>
        </p:nvSpPr>
        <p:spPr bwMode="auto">
          <a:xfrm>
            <a:off x="7810500" y="4940300"/>
            <a:ext cx="381000" cy="381000"/>
          </a:xfrm>
          <a:prstGeom prst="ellipse">
            <a:avLst/>
          </a:prstGeom>
          <a:solidFill>
            <a:srgbClr val="FFFFFF"/>
          </a:solidFill>
          <a:ln w="9525" algn="ctr">
            <a:solidFill>
              <a:srgbClr val="FFFFFF"/>
            </a:solidFill>
            <a:round/>
            <a:headEnd/>
            <a:tailEnd/>
          </a:ln>
        </p:spPr>
        <p:txBody>
          <a:bodyPr/>
          <a:lstStyle/>
          <a:p>
            <a:endParaRPr lang="fr-FR"/>
          </a:p>
        </p:txBody>
      </p:sp>
      <p:sp>
        <p:nvSpPr>
          <p:cNvPr id="34833" name="Ellipse 28"/>
          <p:cNvSpPr>
            <a:spLocks noChangeArrowheads="1"/>
          </p:cNvSpPr>
          <p:nvPr/>
        </p:nvSpPr>
        <p:spPr bwMode="auto">
          <a:xfrm>
            <a:off x="7848600" y="4953000"/>
            <a:ext cx="228600" cy="228600"/>
          </a:xfrm>
          <a:prstGeom prst="ellipse">
            <a:avLst/>
          </a:prstGeom>
          <a:solidFill>
            <a:srgbClr val="7EAD57"/>
          </a:solidFill>
          <a:ln w="9525" algn="ctr">
            <a:noFill/>
            <a:round/>
            <a:headEnd/>
            <a:tailEnd/>
          </a:ln>
        </p:spPr>
        <p:txBody>
          <a:bodyPr/>
          <a:lstStyle/>
          <a:p>
            <a:endParaRPr lang="fr-FR">
              <a:solidFill>
                <a:srgbClr val="7EAD57"/>
              </a:solidFill>
            </a:endParaRPr>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15</a:t>
            </a:fld>
            <a:endParaRPr lang="it-IT"/>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olo 1"/>
          <p:cNvSpPr>
            <a:spLocks noGrp="1"/>
          </p:cNvSpPr>
          <p:nvPr>
            <p:ph type="title"/>
          </p:nvPr>
        </p:nvSpPr>
        <p:spPr>
          <a:xfrm>
            <a:off x="228600" y="0"/>
            <a:ext cx="9429750" cy="865188"/>
          </a:xfrm>
        </p:spPr>
        <p:txBody>
          <a:bodyPr/>
          <a:lstStyle/>
          <a:p>
            <a:pPr eaLnBrk="1" hangingPunct="1"/>
            <a:r>
              <a:rPr lang="it-IT">
                <a:ea typeface="ＭＳ Ｐゴシック" pitchFamily="34" charset="-128"/>
              </a:rPr>
              <a:t>Contribuzione (lavoratore in TFR)</a:t>
            </a:r>
          </a:p>
        </p:txBody>
      </p:sp>
      <p:sp>
        <p:nvSpPr>
          <p:cNvPr id="35842" name="Espace réservé du texte vertical 16"/>
          <p:cNvSpPr>
            <a:spLocks noGrp="1"/>
          </p:cNvSpPr>
          <p:nvPr>
            <p:ph type="body" orient="vert" idx="1"/>
          </p:nvPr>
        </p:nvSpPr>
        <p:spPr>
          <a:xfrm>
            <a:off x="273050" y="1371600"/>
            <a:ext cx="9363075" cy="4937125"/>
          </a:xfrm>
        </p:spPr>
        <p:txBody>
          <a:bodyPr/>
          <a:lstStyle/>
          <a:p>
            <a:endParaRPr lang="fr-FR">
              <a:ea typeface="ＭＳ Ｐゴシック" pitchFamily="34" charset="-128"/>
            </a:endParaRPr>
          </a:p>
        </p:txBody>
      </p:sp>
      <p:sp>
        <p:nvSpPr>
          <p:cNvPr id="15" name="Espace réservé du pied de page 14"/>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p>
        </p:txBody>
      </p:sp>
      <p:sp>
        <p:nvSpPr>
          <p:cNvPr id="35845" name="Rettangolo 7"/>
          <p:cNvSpPr>
            <a:spLocks noChangeArrowheads="1"/>
          </p:cNvSpPr>
          <p:nvPr/>
        </p:nvSpPr>
        <p:spPr bwMode="auto">
          <a:xfrm>
            <a:off x="304800" y="1468438"/>
            <a:ext cx="9372600" cy="461962"/>
          </a:xfrm>
          <a:prstGeom prst="rect">
            <a:avLst/>
          </a:prstGeom>
          <a:solidFill>
            <a:srgbClr val="2D87AD"/>
          </a:solidFill>
          <a:ln w="25400" algn="ctr">
            <a:noFill/>
            <a:round/>
            <a:headEnd/>
            <a:tailEnd/>
          </a:ln>
        </p:spPr>
        <p:txBody>
          <a:bodyPr>
            <a:spAutoFit/>
          </a:bodyPr>
          <a:lstStyle/>
          <a:p>
            <a:pPr algn="ctr"/>
            <a:r>
              <a:rPr lang="it-IT" sz="2400">
                <a:solidFill>
                  <a:srgbClr val="FFFFFF"/>
                </a:solidFill>
              </a:rPr>
              <a:t>REDDITO LAVORATORE: € 22.000 annui</a:t>
            </a:r>
          </a:p>
        </p:txBody>
      </p:sp>
      <p:sp>
        <p:nvSpPr>
          <p:cNvPr id="20" name="Segnaposto contenuto 2"/>
          <p:cNvSpPr txBox="1">
            <a:spLocks/>
          </p:cNvSpPr>
          <p:nvPr/>
        </p:nvSpPr>
        <p:spPr bwMode="auto">
          <a:xfrm>
            <a:off x="304800" y="1968500"/>
            <a:ext cx="9372600" cy="762000"/>
          </a:xfrm>
          <a:prstGeom prst="rect">
            <a:avLst/>
          </a:prstGeom>
          <a:solidFill>
            <a:schemeClr val="bg1"/>
          </a:solidFill>
          <a:ln w="25400" cap="flat" cmpd="sng" algn="ctr">
            <a:noFill/>
            <a:prstDash val="solid"/>
            <a:miter lim="800000"/>
            <a:headEnd/>
            <a:tailEnd/>
          </a:ln>
        </p:spPr>
        <p:style>
          <a:lnRef idx="2">
            <a:schemeClr val="accent2"/>
          </a:lnRef>
          <a:fillRef idx="1">
            <a:schemeClr val="lt1"/>
          </a:fillRef>
          <a:effectRef idx="0">
            <a:schemeClr val="accent2"/>
          </a:effectRef>
          <a:fontRef idx="minor">
            <a:schemeClr val="dk1"/>
          </a:fontRef>
        </p:style>
        <p:txBody>
          <a:bodyPr lIns="180000" tIns="180000" rIns="180000" bIns="180000"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buClr>
                <a:srgbClr val="7EAC58"/>
              </a:buClr>
              <a:buFont typeface="Wingdings" pitchFamily="2" charset="2"/>
              <a:buNone/>
              <a:defRPr/>
            </a:pPr>
            <a:r>
              <a:rPr lang="it-IT" sz="2000" cap="all" dirty="0">
                <a:solidFill>
                  <a:srgbClr val="2D87AD"/>
                </a:solidFill>
              </a:rPr>
              <a:t>QUANTO </a:t>
            </a:r>
            <a:r>
              <a:rPr lang="it-IT" sz="2000" cap="all" dirty="0" err="1">
                <a:solidFill>
                  <a:srgbClr val="2D87AD"/>
                </a:solidFill>
              </a:rPr>
              <a:t>VERSo</a:t>
            </a:r>
            <a:r>
              <a:rPr lang="it-IT" sz="2000" cap="all" dirty="0">
                <a:solidFill>
                  <a:srgbClr val="2D87AD"/>
                </a:solidFill>
              </a:rPr>
              <a:t> </a:t>
            </a:r>
            <a:r>
              <a:rPr lang="it-IT" sz="2000" dirty="0" err="1">
                <a:solidFill>
                  <a:srgbClr val="002060"/>
                </a:solidFill>
              </a:rPr>
              <a:t>€</a:t>
            </a:r>
            <a:r>
              <a:rPr lang="it-IT" sz="2000" dirty="0">
                <a:solidFill>
                  <a:srgbClr val="002060"/>
                </a:solidFill>
              </a:rPr>
              <a:t> 220</a:t>
            </a:r>
            <a:r>
              <a:rPr lang="it-IT" sz="2000" dirty="0">
                <a:solidFill>
                  <a:srgbClr val="000000"/>
                </a:solidFill>
              </a:rPr>
              <a:t> </a:t>
            </a:r>
            <a:r>
              <a:rPr lang="it-IT" sz="2000" b="0" dirty="0">
                <a:solidFill>
                  <a:srgbClr val="002060"/>
                </a:solidFill>
              </a:rPr>
              <a:t>(17,00 </a:t>
            </a:r>
            <a:r>
              <a:rPr lang="it-IT" sz="2000" b="0" dirty="0" err="1">
                <a:solidFill>
                  <a:srgbClr val="002060"/>
                </a:solidFill>
              </a:rPr>
              <a:t>€</a:t>
            </a:r>
            <a:r>
              <a:rPr lang="it-IT" sz="2000" b="0" dirty="0">
                <a:solidFill>
                  <a:srgbClr val="002060"/>
                </a:solidFill>
              </a:rPr>
              <a:t> al mese circa)</a:t>
            </a:r>
          </a:p>
        </p:txBody>
      </p:sp>
      <p:sp>
        <p:nvSpPr>
          <p:cNvPr id="35847" name="Triangle rectangle 20"/>
          <p:cNvSpPr>
            <a:spLocks noChangeArrowheads="1"/>
          </p:cNvSpPr>
          <p:nvPr/>
        </p:nvSpPr>
        <p:spPr bwMode="auto">
          <a:xfrm rot="10800000">
            <a:off x="8407400" y="0"/>
            <a:ext cx="1524000" cy="1524000"/>
          </a:xfrm>
          <a:prstGeom prst="rtTriangle">
            <a:avLst/>
          </a:prstGeom>
          <a:solidFill>
            <a:srgbClr val="153059"/>
          </a:solidFill>
          <a:ln w="9525" algn="ctr">
            <a:noFill/>
            <a:round/>
            <a:headEnd/>
            <a:tailEnd/>
          </a:ln>
        </p:spPr>
        <p:txBody>
          <a:bodyPr/>
          <a:lstStyle/>
          <a:p>
            <a:endParaRPr lang="fr-FR"/>
          </a:p>
        </p:txBody>
      </p:sp>
      <p:sp>
        <p:nvSpPr>
          <p:cNvPr id="22" name="ZoneTexte 21"/>
          <p:cNvSpPr txBox="1"/>
          <p:nvPr/>
        </p:nvSpPr>
        <p:spPr>
          <a:xfrm rot="2700000">
            <a:off x="8775700" y="404813"/>
            <a:ext cx="1235075" cy="368300"/>
          </a:xfrm>
          <a:prstGeom prst="rect">
            <a:avLst/>
          </a:prstGeom>
          <a:noFill/>
        </p:spPr>
        <p:txBody>
          <a:bodyPr wrap="none">
            <a:spAutoFit/>
          </a:bodyPr>
          <a:lstStyle/>
          <a:p>
            <a:pPr>
              <a:defRPr/>
            </a:pPr>
            <a:r>
              <a:rPr lang="fr-FR" cap="all" dirty="0" err="1">
                <a:solidFill>
                  <a:schemeClr val="bg1"/>
                </a:solidFill>
                <a:latin typeface="Arial" pitchFamily="34" charset="0"/>
                <a:cs typeface="+mn-cs"/>
              </a:rPr>
              <a:t>Esempio</a:t>
            </a:r>
            <a:endParaRPr lang="fr-FR" cap="all" dirty="0">
              <a:solidFill>
                <a:schemeClr val="bg1"/>
              </a:solidFill>
              <a:latin typeface="Arial" pitchFamily="34" charset="0"/>
              <a:cs typeface="+mn-cs"/>
            </a:endParaRPr>
          </a:p>
        </p:txBody>
      </p:sp>
      <p:sp>
        <p:nvSpPr>
          <p:cNvPr id="12" name="Segnaposto contenuto 2"/>
          <p:cNvSpPr txBox="1">
            <a:spLocks/>
          </p:cNvSpPr>
          <p:nvPr/>
        </p:nvSpPr>
        <p:spPr bwMode="auto">
          <a:xfrm>
            <a:off x="304800" y="2768600"/>
            <a:ext cx="4687888" cy="1600200"/>
          </a:xfrm>
          <a:prstGeom prst="rect">
            <a:avLst/>
          </a:prstGeom>
          <a:ln>
            <a:noFill/>
          </a:ln>
          <a:extLst/>
        </p:spPr>
        <p:style>
          <a:lnRef idx="2">
            <a:schemeClr val="accent2"/>
          </a:lnRef>
          <a:fillRef idx="1">
            <a:schemeClr val="lt1"/>
          </a:fillRef>
          <a:effectRef idx="0">
            <a:schemeClr val="accent2"/>
          </a:effectRef>
          <a:fontRef idx="minor">
            <a:schemeClr val="dk1"/>
          </a:fontRef>
        </p:style>
        <p:txBody>
          <a:bodyPr lIns="180000" tIns="180000" rIns="180000" bIns="180000"/>
          <a:lstStyle/>
          <a:p>
            <a:pPr algn="ctr">
              <a:buClr>
                <a:srgbClr val="7EAC58"/>
              </a:buClr>
              <a:buFont typeface="Wingdings" pitchFamily="2" charset="2"/>
              <a:buNone/>
              <a:defRPr/>
            </a:pPr>
            <a:r>
              <a:rPr lang="it-IT" sz="2000" kern="0" dirty="0">
                <a:solidFill>
                  <a:srgbClr val="2D87AD"/>
                </a:solidFill>
                <a:ea typeface="ＭＳ Ｐゴシック" pitchFamily="34" charset="-128"/>
              </a:rPr>
              <a:t>QUANTO RICEVO</a:t>
            </a:r>
            <a:br>
              <a:rPr lang="it-IT" sz="2000" kern="0" dirty="0">
                <a:solidFill>
                  <a:srgbClr val="2D87AD"/>
                </a:solidFill>
                <a:ea typeface="ＭＳ Ｐゴシック" pitchFamily="34" charset="-128"/>
              </a:rPr>
            </a:br>
            <a:r>
              <a:rPr lang="it-IT" sz="2000" kern="0" dirty="0">
                <a:solidFill>
                  <a:srgbClr val="002060"/>
                </a:solidFill>
                <a:ea typeface="ＭＳ Ｐゴシック" pitchFamily="34" charset="-128"/>
              </a:rPr>
              <a:t>Contributo amministrazione: </a:t>
            </a:r>
          </a:p>
          <a:p>
            <a:pPr algn="ctr">
              <a:buClr>
                <a:srgbClr val="FF0000"/>
              </a:buClr>
              <a:buFont typeface="Wingdings" pitchFamily="2" charset="2"/>
              <a:buNone/>
              <a:defRPr/>
            </a:pPr>
            <a:r>
              <a:rPr lang="it-IT" sz="2000" kern="0" dirty="0" err="1">
                <a:solidFill>
                  <a:srgbClr val="002060"/>
                </a:solidFill>
                <a:ea typeface="ＭＳ Ｐゴシック" pitchFamily="34" charset="-128"/>
              </a:rPr>
              <a:t>€</a:t>
            </a:r>
            <a:r>
              <a:rPr lang="it-IT" sz="2000" kern="0" dirty="0">
                <a:solidFill>
                  <a:srgbClr val="002060"/>
                </a:solidFill>
                <a:ea typeface="ＭＳ Ｐゴシック" pitchFamily="34" charset="-128"/>
              </a:rPr>
              <a:t> 220</a:t>
            </a:r>
          </a:p>
        </p:txBody>
      </p:sp>
      <p:sp>
        <p:nvSpPr>
          <p:cNvPr id="13" name="Segnaposto contenuto 5"/>
          <p:cNvSpPr txBox="1">
            <a:spLocks/>
          </p:cNvSpPr>
          <p:nvPr/>
        </p:nvSpPr>
        <p:spPr bwMode="auto">
          <a:xfrm>
            <a:off x="5029200" y="2768600"/>
            <a:ext cx="4635500" cy="1598613"/>
          </a:xfrm>
          <a:prstGeom prst="rect">
            <a:avLst/>
          </a:prstGeom>
          <a:solidFill>
            <a:schemeClr val="lt1">
              <a:alpha val="85000"/>
            </a:schemeClr>
          </a:solidFill>
          <a:ln w="25400" cap="flat" cmpd="sng" algn="ctr">
            <a:noFill/>
            <a:prstDash val="solid"/>
          </a:ln>
          <a:extLst/>
        </p:spPr>
        <p:style>
          <a:lnRef idx="2">
            <a:schemeClr val="accent1"/>
          </a:lnRef>
          <a:fillRef idx="1">
            <a:schemeClr val="lt1"/>
          </a:fillRef>
          <a:effectRef idx="0">
            <a:schemeClr val="accent1"/>
          </a:effectRef>
          <a:fontRef idx="minor">
            <a:schemeClr val="dk1"/>
          </a:fontRef>
        </p:style>
        <p:txBody>
          <a:bodyPr lIns="180000" tIns="180000" rIns="180000" bIns="180000"/>
          <a:lstStyle/>
          <a:p>
            <a:pPr algn="ctr">
              <a:spcBef>
                <a:spcPts val="600"/>
              </a:spcBef>
              <a:buClr>
                <a:srgbClr val="7EAC58"/>
              </a:buClr>
              <a:buFont typeface="Wingdings" pitchFamily="2" charset="2"/>
              <a:buNone/>
              <a:defRPr/>
            </a:pPr>
            <a:r>
              <a:rPr lang="it-IT" sz="2000" kern="0" dirty="0">
                <a:solidFill>
                  <a:srgbClr val="2D87AD"/>
                </a:solidFill>
                <a:ea typeface="ＭＳ Ｐゴシック" pitchFamily="34" charset="-128"/>
              </a:rPr>
              <a:t>A QUANTO RINUNCIO</a:t>
            </a:r>
          </a:p>
          <a:p>
            <a:pPr algn="ctr">
              <a:buClr>
                <a:srgbClr val="7EAC58"/>
              </a:buClr>
              <a:buFont typeface="Wingdings" pitchFamily="2" charset="2"/>
              <a:buNone/>
              <a:defRPr/>
            </a:pPr>
            <a:r>
              <a:rPr lang="it-IT" sz="2000" kern="0" dirty="0">
                <a:solidFill>
                  <a:srgbClr val="002060"/>
                </a:solidFill>
                <a:ea typeface="ＭＳ Ｐゴシック" pitchFamily="34" charset="-128"/>
              </a:rPr>
              <a:t>La trattenuta in busta paga</a:t>
            </a:r>
          </a:p>
          <a:p>
            <a:pPr algn="ctr">
              <a:buClr>
                <a:srgbClr val="7EAC58"/>
              </a:buClr>
              <a:buFont typeface="Wingdings" pitchFamily="2" charset="2"/>
              <a:buNone/>
              <a:defRPr/>
            </a:pPr>
            <a:r>
              <a:rPr lang="it-IT" sz="2000" kern="0" dirty="0">
                <a:solidFill>
                  <a:srgbClr val="002060"/>
                </a:solidFill>
                <a:ea typeface="ＭＳ Ｐゴシック" pitchFamily="34" charset="-128"/>
              </a:rPr>
              <a:t> </a:t>
            </a:r>
            <a:r>
              <a:rPr lang="it-IT" sz="2000" kern="0" dirty="0" err="1">
                <a:solidFill>
                  <a:srgbClr val="002060"/>
                </a:solidFill>
                <a:ea typeface="ＭＳ Ｐゴシック" pitchFamily="34" charset="-128"/>
              </a:rPr>
              <a:t>€</a:t>
            </a:r>
            <a:r>
              <a:rPr lang="it-IT" sz="2000" kern="0" dirty="0">
                <a:solidFill>
                  <a:srgbClr val="002060"/>
                </a:solidFill>
                <a:ea typeface="ＭＳ Ｐゴシック" pitchFamily="34" charset="-128"/>
              </a:rPr>
              <a:t> 220 </a:t>
            </a:r>
            <a:r>
              <a:rPr lang="it-IT" sz="2000" kern="0" dirty="0" err="1">
                <a:solidFill>
                  <a:srgbClr val="002060"/>
                </a:solidFill>
                <a:ea typeface="ＭＳ Ｐゴシック" pitchFamily="34" charset="-128"/>
              </a:rPr>
              <a:t>x</a:t>
            </a:r>
            <a:r>
              <a:rPr lang="it-IT" sz="2000" kern="0" dirty="0">
                <a:solidFill>
                  <a:srgbClr val="002060"/>
                </a:solidFill>
                <a:ea typeface="ＭＳ Ｐゴシック" pitchFamily="34" charset="-128"/>
              </a:rPr>
              <a:t> (</a:t>
            </a:r>
            <a:r>
              <a:rPr lang="it-IT" sz="2000" kern="0" dirty="0" err="1">
                <a:solidFill>
                  <a:srgbClr val="002060"/>
                </a:solidFill>
                <a:ea typeface="ＭＳ Ｐゴシック" pitchFamily="34" charset="-128"/>
              </a:rPr>
              <a:t>1</a:t>
            </a:r>
            <a:r>
              <a:rPr lang="it-IT" sz="2000" kern="0" dirty="0">
                <a:solidFill>
                  <a:srgbClr val="002060"/>
                </a:solidFill>
                <a:ea typeface="ＭＳ Ｐゴシック" pitchFamily="34" charset="-128"/>
              </a:rPr>
              <a:t> </a:t>
            </a:r>
            <a:r>
              <a:rPr lang="it-IT" sz="2000" kern="0" dirty="0" err="1">
                <a:solidFill>
                  <a:srgbClr val="002060"/>
                </a:solidFill>
                <a:ea typeface="ＭＳ Ｐゴシック" pitchFamily="34" charset="-128"/>
              </a:rPr>
              <a:t>–</a:t>
            </a:r>
            <a:r>
              <a:rPr lang="it-IT" sz="2000" kern="0" dirty="0">
                <a:solidFill>
                  <a:srgbClr val="002060"/>
                </a:solidFill>
                <a:ea typeface="ＭＳ Ｐゴシック" pitchFamily="34" charset="-128"/>
              </a:rPr>
              <a:t> 0,27) = 160 </a:t>
            </a:r>
            <a:r>
              <a:rPr lang="it-IT" sz="2000" kern="0" dirty="0" err="1">
                <a:solidFill>
                  <a:srgbClr val="002060"/>
                </a:solidFill>
                <a:ea typeface="ＭＳ Ｐゴシック" pitchFamily="34" charset="-128"/>
              </a:rPr>
              <a:t>€</a:t>
            </a:r>
            <a:endParaRPr lang="it-IT" sz="2000" kern="0" dirty="0">
              <a:solidFill>
                <a:srgbClr val="002060"/>
              </a:solidFill>
              <a:ea typeface="ＭＳ Ｐゴシック" pitchFamily="34" charset="-128"/>
            </a:endParaRPr>
          </a:p>
          <a:p>
            <a:pPr algn="ctr">
              <a:buClr>
                <a:srgbClr val="7EAC58"/>
              </a:buClr>
              <a:buFont typeface="Wingdings" pitchFamily="2" charset="2"/>
              <a:buNone/>
              <a:defRPr/>
            </a:pPr>
            <a:r>
              <a:rPr lang="it-IT" sz="2000" b="0" kern="0" dirty="0">
                <a:solidFill>
                  <a:srgbClr val="002060"/>
                </a:solidFill>
                <a:ea typeface="ＭＳ Ｐゴシック" pitchFamily="34" charset="-128"/>
              </a:rPr>
              <a:t>(</a:t>
            </a:r>
            <a:r>
              <a:rPr lang="it-IT" sz="2000" b="0" kern="0" dirty="0" err="1">
                <a:solidFill>
                  <a:srgbClr val="002060"/>
                </a:solidFill>
                <a:ea typeface="ＭＳ Ｐゴシック" pitchFamily="34" charset="-128"/>
              </a:rPr>
              <a:t>€</a:t>
            </a:r>
            <a:r>
              <a:rPr lang="it-IT" sz="2000" b="0" kern="0" dirty="0">
                <a:solidFill>
                  <a:srgbClr val="002060"/>
                </a:solidFill>
                <a:ea typeface="ＭＳ Ｐゴシック" pitchFamily="34" charset="-128"/>
              </a:rPr>
              <a:t> 13 al mese circa)</a:t>
            </a:r>
          </a:p>
        </p:txBody>
      </p:sp>
      <p:sp>
        <p:nvSpPr>
          <p:cNvPr id="14" name="Segnaposto contenuto 2"/>
          <p:cNvSpPr txBox="1">
            <a:spLocks/>
          </p:cNvSpPr>
          <p:nvPr/>
        </p:nvSpPr>
        <p:spPr bwMode="auto">
          <a:xfrm>
            <a:off x="304800" y="4406900"/>
            <a:ext cx="9356725" cy="611188"/>
          </a:xfrm>
          <a:prstGeom prst="rect">
            <a:avLst/>
          </a:prstGeom>
          <a:ln>
            <a:noFill/>
          </a:ln>
        </p:spPr>
        <p:style>
          <a:lnRef idx="2">
            <a:schemeClr val="accent2"/>
          </a:lnRef>
          <a:fillRef idx="1">
            <a:schemeClr val="lt1"/>
          </a:fillRef>
          <a:effectRef idx="0">
            <a:schemeClr val="accent2"/>
          </a:effectRef>
          <a:fontRef idx="minor">
            <a:schemeClr val="dk1"/>
          </a:fontRef>
        </p:style>
        <p:txBody>
          <a:bodyPr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buClr>
                <a:srgbClr val="7EAC58"/>
              </a:buClr>
              <a:buFont typeface="Wingdings" pitchFamily="2" charset="2"/>
              <a:buNone/>
              <a:defRPr/>
            </a:pPr>
            <a:r>
              <a:rPr lang="it-IT" dirty="0">
                <a:solidFill>
                  <a:srgbClr val="2D87AD"/>
                </a:solidFill>
              </a:rPr>
              <a:t>Totale risparmio: 220 + 220 = </a:t>
            </a:r>
            <a:r>
              <a:rPr lang="it-IT" dirty="0" err="1">
                <a:solidFill>
                  <a:srgbClr val="2D87AD"/>
                </a:solidFill>
              </a:rPr>
              <a:t>€</a:t>
            </a:r>
            <a:r>
              <a:rPr lang="it-IT" dirty="0">
                <a:solidFill>
                  <a:srgbClr val="2D87AD"/>
                </a:solidFill>
              </a:rPr>
              <a:t> 440 </a:t>
            </a:r>
            <a:r>
              <a:rPr lang="it-IT" dirty="0" err="1">
                <a:solidFill>
                  <a:srgbClr val="2D87AD"/>
                </a:solidFill>
              </a:rPr>
              <a:t>–</a:t>
            </a:r>
            <a:r>
              <a:rPr lang="it-IT" dirty="0">
                <a:solidFill>
                  <a:srgbClr val="2D87AD"/>
                </a:solidFill>
              </a:rPr>
              <a:t> 16 </a:t>
            </a:r>
            <a:r>
              <a:rPr lang="it-IT" sz="1000" dirty="0">
                <a:solidFill>
                  <a:srgbClr val="2D87AD"/>
                </a:solidFill>
              </a:rPr>
              <a:t>(quota associativa)</a:t>
            </a:r>
            <a:r>
              <a:rPr lang="it-IT" dirty="0">
                <a:solidFill>
                  <a:srgbClr val="2D87AD"/>
                </a:solidFill>
              </a:rPr>
              <a:t> = </a:t>
            </a:r>
            <a:r>
              <a:rPr lang="it-IT" dirty="0" err="1">
                <a:solidFill>
                  <a:srgbClr val="153059"/>
                </a:solidFill>
              </a:rPr>
              <a:t>€</a:t>
            </a:r>
            <a:r>
              <a:rPr lang="it-IT" dirty="0">
                <a:solidFill>
                  <a:srgbClr val="153059"/>
                </a:solidFill>
              </a:rPr>
              <a:t> 424  </a:t>
            </a:r>
          </a:p>
        </p:txBody>
      </p:sp>
      <p:sp>
        <p:nvSpPr>
          <p:cNvPr id="16" name="Segnaposto contenuto 5"/>
          <p:cNvSpPr txBox="1">
            <a:spLocks/>
          </p:cNvSpPr>
          <p:nvPr/>
        </p:nvSpPr>
        <p:spPr bwMode="auto">
          <a:xfrm>
            <a:off x="312738" y="5054600"/>
            <a:ext cx="9358312" cy="574675"/>
          </a:xfrm>
          <a:prstGeom prst="rect">
            <a:avLst/>
          </a:prstGeom>
          <a:solidFill>
            <a:srgbClr val="FFFFFF">
              <a:alpha val="85000"/>
            </a:srgbClr>
          </a:solidFill>
          <a:ln w="25400"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spcBef>
                <a:spcPts val="600"/>
              </a:spcBef>
              <a:buClr>
                <a:srgbClr val="7EAC58"/>
              </a:buClr>
              <a:buFont typeface="Wingdings" pitchFamily="2" charset="2"/>
              <a:buNone/>
              <a:defRPr/>
            </a:pPr>
            <a:r>
              <a:rPr lang="it-IT" dirty="0">
                <a:solidFill>
                  <a:srgbClr val="2D87AD"/>
                </a:solidFill>
              </a:rPr>
              <a:t>Carico contributivo effettivo a carico del lavoratore: </a:t>
            </a:r>
            <a:r>
              <a:rPr lang="it-IT" dirty="0" err="1">
                <a:solidFill>
                  <a:srgbClr val="153059"/>
                </a:solidFill>
              </a:rPr>
              <a:t>€</a:t>
            </a:r>
            <a:r>
              <a:rPr lang="it-IT" dirty="0">
                <a:solidFill>
                  <a:srgbClr val="153059"/>
                </a:solidFill>
              </a:rPr>
              <a:t> 160</a:t>
            </a:r>
          </a:p>
        </p:txBody>
      </p:sp>
      <p:sp>
        <p:nvSpPr>
          <p:cNvPr id="26" name="Segnaposto contenuto 5"/>
          <p:cNvSpPr txBox="1">
            <a:spLocks/>
          </p:cNvSpPr>
          <p:nvPr/>
        </p:nvSpPr>
        <p:spPr bwMode="auto">
          <a:xfrm>
            <a:off x="312738" y="5676900"/>
            <a:ext cx="9358312" cy="800100"/>
          </a:xfrm>
          <a:prstGeom prst="rect">
            <a:avLst/>
          </a:prstGeom>
          <a:solidFill>
            <a:srgbClr val="153059"/>
          </a:solidFill>
          <a:ln w="25400"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spcBef>
                <a:spcPts val="600"/>
              </a:spcBef>
              <a:buClr>
                <a:srgbClr val="7EAC58"/>
              </a:buClr>
              <a:buFont typeface="Wingdings" pitchFamily="2" charset="2"/>
              <a:buNone/>
              <a:defRPr/>
            </a:pPr>
            <a:r>
              <a:rPr lang="it-IT" sz="3200" dirty="0">
                <a:solidFill>
                  <a:schemeClr val="bg1"/>
                </a:solidFill>
              </a:rPr>
              <a:t>Vantaggio annuo: 264€ (circa 22€ al mese)! </a:t>
            </a:r>
          </a:p>
        </p:txBody>
      </p:sp>
      <p:sp>
        <p:nvSpPr>
          <p:cNvPr id="2" name="Segnaposto numero diapositiva 1"/>
          <p:cNvSpPr>
            <a:spLocks noGrp="1"/>
          </p:cNvSpPr>
          <p:nvPr>
            <p:ph type="sldNum" sz="quarter" idx="11"/>
          </p:nvPr>
        </p:nvSpPr>
        <p:spPr/>
        <p:txBody>
          <a:bodyPr/>
          <a:lstStyle/>
          <a:p>
            <a:pPr>
              <a:defRPr/>
            </a:pPr>
            <a:fld id="{134A4595-6B2D-41AA-B433-BCCC6D6044FA}" type="slidenum">
              <a:rPr lang="it-IT" smtClean="0"/>
              <a:pPr>
                <a:defRPr/>
              </a:pPr>
              <a:t>16</a:t>
            </a:fld>
            <a:endParaRPr lang="it-IT"/>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olo 1"/>
          <p:cNvSpPr>
            <a:spLocks noGrp="1"/>
          </p:cNvSpPr>
          <p:nvPr>
            <p:ph type="title"/>
          </p:nvPr>
        </p:nvSpPr>
        <p:spPr>
          <a:xfrm>
            <a:off x="228600" y="0"/>
            <a:ext cx="9429750" cy="865188"/>
          </a:xfrm>
        </p:spPr>
        <p:txBody>
          <a:bodyPr/>
          <a:lstStyle/>
          <a:p>
            <a:r>
              <a:rPr lang="it-IT">
                <a:ea typeface="ＭＳ Ｐゴシック" pitchFamily="34" charset="-128"/>
              </a:rPr>
              <a:t>I gemelli</a:t>
            </a:r>
          </a:p>
        </p:txBody>
      </p:sp>
      <p:sp>
        <p:nvSpPr>
          <p:cNvPr id="36866" name="Espace réservé du texte vertical 9"/>
          <p:cNvSpPr>
            <a:spLocks noGrp="1"/>
          </p:cNvSpPr>
          <p:nvPr>
            <p:ph type="body" orient="vert" idx="1"/>
          </p:nvPr>
        </p:nvSpPr>
        <p:spPr>
          <a:xfrm>
            <a:off x="273050" y="1371600"/>
            <a:ext cx="3536950" cy="4937125"/>
          </a:xfrm>
        </p:spPr>
        <p:txBody>
          <a:bodyPr/>
          <a:lstStyle/>
          <a:p>
            <a:pPr marL="0" indent="0"/>
            <a:r>
              <a:rPr lang="it-IT" sz="1800" dirty="0">
                <a:solidFill>
                  <a:srgbClr val="002854"/>
                </a:solidFill>
                <a:ea typeface="ＭＳ Ｐゴシック" pitchFamily="34" charset="-128"/>
              </a:rPr>
              <a:t>Giacomo </a:t>
            </a:r>
            <a:r>
              <a:rPr lang="it-IT" sz="1800" b="0" dirty="0">
                <a:solidFill>
                  <a:srgbClr val="002854"/>
                </a:solidFill>
                <a:ea typeface="ＭＳ Ｐゴシック" pitchFamily="34" charset="-128"/>
              </a:rPr>
              <a:t>e </a:t>
            </a:r>
            <a:r>
              <a:rPr lang="it-IT" sz="1800" dirty="0">
                <a:solidFill>
                  <a:srgbClr val="002854"/>
                </a:solidFill>
                <a:ea typeface="ＭＳ Ｐゴシック" pitchFamily="34" charset="-128"/>
              </a:rPr>
              <a:t>Luigi </a:t>
            </a:r>
            <a:r>
              <a:rPr lang="it-IT" sz="1800" b="0" dirty="0">
                <a:solidFill>
                  <a:srgbClr val="002854"/>
                </a:solidFill>
                <a:ea typeface="ＭＳ Ｐゴシック" pitchFamily="34" charset="-128"/>
              </a:rPr>
              <a:t>alla fine del 2012 hanno fatto scelte diverse. Alla fine del 2015…</a:t>
            </a:r>
          </a:p>
          <a:p>
            <a:pPr marL="0" indent="0"/>
            <a:endParaRPr lang="fr-FR" sz="1800" dirty="0">
              <a:ea typeface="ＭＳ Ｐゴシック" pitchFamily="34" charset="-128"/>
            </a:endParaRPr>
          </a:p>
        </p:txBody>
      </p:sp>
      <p:sp>
        <p:nvSpPr>
          <p:cNvPr id="9" name="Espace réservé du pied de page 8"/>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endParaRPr lang="it-IT" b="0" dirty="0"/>
          </a:p>
        </p:txBody>
      </p:sp>
      <p:graphicFrame>
        <p:nvGraphicFramePr>
          <p:cNvPr id="12" name="Segnaposto tabella 4"/>
          <p:cNvGraphicFramePr>
            <a:graphicFrameLocks noGrp="1"/>
          </p:cNvGraphicFramePr>
          <p:nvPr>
            <p:ph type="tbl" idx="4294967295"/>
            <p:extLst>
              <p:ext uri="{D42A27DB-BD31-4B8C-83A1-F6EECF244321}">
                <p14:modId xmlns:p14="http://schemas.microsoft.com/office/powerpoint/2010/main" val="2457946262"/>
              </p:ext>
            </p:extLst>
          </p:nvPr>
        </p:nvGraphicFramePr>
        <p:xfrm>
          <a:off x="279400" y="2505075"/>
          <a:ext cx="9372598" cy="3738164"/>
        </p:xfrm>
        <a:graphic>
          <a:graphicData uri="http://schemas.openxmlformats.org/drawingml/2006/table">
            <a:tbl>
              <a:tblPr firstRow="1" bandRow="1">
                <a:tableStyleId>{5C22544A-7EE6-4342-B048-85BDC9FD1C3A}</a:tableStyleId>
              </a:tblPr>
              <a:tblGrid>
                <a:gridCol w="2961840">
                  <a:extLst>
                    <a:ext uri="{9D8B030D-6E8A-4147-A177-3AD203B41FA5}">
                      <a16:colId xmlns:a16="http://schemas.microsoft.com/office/drawing/2014/main" xmlns="" val="20000"/>
                    </a:ext>
                  </a:extLst>
                </a:gridCol>
                <a:gridCol w="2961840">
                  <a:extLst>
                    <a:ext uri="{9D8B030D-6E8A-4147-A177-3AD203B41FA5}">
                      <a16:colId xmlns:a16="http://schemas.microsoft.com/office/drawing/2014/main" xmlns="" val="20001"/>
                    </a:ext>
                  </a:extLst>
                </a:gridCol>
                <a:gridCol w="3448918">
                  <a:extLst>
                    <a:ext uri="{9D8B030D-6E8A-4147-A177-3AD203B41FA5}">
                      <a16:colId xmlns:a16="http://schemas.microsoft.com/office/drawing/2014/main" xmlns="" val="20002"/>
                    </a:ext>
                  </a:extLst>
                </a:gridCol>
              </a:tblGrid>
              <a:tr h="442274">
                <a:tc>
                  <a:txBody>
                    <a:bodyPr/>
                    <a:lstStyle/>
                    <a:p>
                      <a:pPr algn="ctr" fontAlgn="ctr"/>
                      <a:r>
                        <a:rPr lang="it-IT" sz="1600" u="none" strike="noStrike" dirty="0">
                          <a:effectLst/>
                        </a:rPr>
                        <a:t>2013 - 2015</a:t>
                      </a:r>
                      <a:endParaRPr lang="it-IT" sz="1600" b="1" i="0" u="none" strike="noStrike" dirty="0">
                        <a:solidFill>
                          <a:schemeClr val="bg1"/>
                        </a:solidFill>
                        <a:effectLst/>
                        <a:latin typeface="Arial"/>
                      </a:endParaRPr>
                    </a:p>
                  </a:txBody>
                  <a:tcPr marL="10319" marR="10319" marT="9525" marB="0" anchor="ctr">
                    <a:lnL w="12700" cmpd="sng">
                      <a:noFill/>
                    </a:lnL>
                    <a:lnT w="12700" cmpd="sng">
                      <a:noFill/>
                    </a:lnT>
                    <a:solidFill>
                      <a:schemeClr val="accent1"/>
                    </a:solidFill>
                  </a:tcPr>
                </a:tc>
                <a:tc>
                  <a:txBody>
                    <a:bodyPr/>
                    <a:lstStyle/>
                    <a:p>
                      <a:pPr algn="ctr" fontAlgn="ctr"/>
                      <a:endParaRPr lang="it-IT" sz="1600" u="none" strike="noStrike" dirty="0">
                        <a:effectLst/>
                      </a:endParaRPr>
                    </a:p>
                    <a:p>
                      <a:pPr algn="ctr" fontAlgn="ctr"/>
                      <a:r>
                        <a:rPr lang="it-IT" sz="1600" u="none" strike="noStrike" dirty="0">
                          <a:effectLst/>
                        </a:rPr>
                        <a:t>Giacomo non aderisce</a:t>
                      </a:r>
                    </a:p>
                    <a:p>
                      <a:pPr algn="ctr" fontAlgn="ctr"/>
                      <a:endParaRPr lang="it-IT" sz="1600" b="1" i="0" u="none" strike="noStrike" dirty="0">
                        <a:solidFill>
                          <a:schemeClr val="bg1"/>
                        </a:solidFill>
                        <a:effectLst/>
                        <a:latin typeface="Arial"/>
                      </a:endParaRPr>
                    </a:p>
                  </a:txBody>
                  <a:tcPr marL="10319" marR="10319" marT="9525" marB="0" anchor="ctr">
                    <a:lnT w="12700" cmpd="sng">
                      <a:noFill/>
                    </a:lnT>
                    <a:solidFill>
                      <a:schemeClr val="accent1"/>
                    </a:solidFill>
                  </a:tcPr>
                </a:tc>
                <a:tc>
                  <a:txBody>
                    <a:bodyPr/>
                    <a:lstStyle/>
                    <a:p>
                      <a:pPr algn="ctr" fontAlgn="ctr"/>
                      <a:r>
                        <a:rPr lang="it-IT" sz="1600" u="none" strike="noStrike" dirty="0">
                          <a:effectLst/>
                        </a:rPr>
                        <a:t>Luigi aderisce a Perseo Sirio</a:t>
                      </a:r>
                      <a:endParaRPr lang="it-IT" sz="1600" b="1" i="0" u="none" strike="noStrike" dirty="0">
                        <a:solidFill>
                          <a:schemeClr val="bg1"/>
                        </a:solidFill>
                        <a:effectLst/>
                        <a:latin typeface="Arial"/>
                      </a:endParaRPr>
                    </a:p>
                  </a:txBody>
                  <a:tcPr marL="10319" marR="10319" marT="9525" marB="0" anchor="ctr">
                    <a:lnR w="12700" cmpd="sng">
                      <a:noFill/>
                    </a:lnR>
                    <a:lnT w="12700" cmpd="sng">
                      <a:noFill/>
                    </a:lnT>
                    <a:solidFill>
                      <a:schemeClr val="accent1"/>
                    </a:solidFill>
                  </a:tcPr>
                </a:tc>
                <a:extLst>
                  <a:ext uri="{0D108BD9-81ED-4DB2-BD59-A6C34878D82A}">
                    <a16:rowId xmlns:a16="http://schemas.microsoft.com/office/drawing/2014/main" xmlns="" val="10000"/>
                  </a:ext>
                </a:extLst>
              </a:tr>
              <a:tr h="289837">
                <a:tc>
                  <a:txBody>
                    <a:bodyPr/>
                    <a:lstStyle/>
                    <a:p>
                      <a:pPr algn="l" fontAlgn="b"/>
                      <a:r>
                        <a:rPr lang="it-IT" sz="1600" b="1" u="none" strike="noStrike" dirty="0">
                          <a:effectLst/>
                        </a:rPr>
                        <a:t>Retribuzione utile</a:t>
                      </a:r>
                      <a:endParaRPr lang="it-IT" sz="1600" b="1" i="1" u="none" strike="noStrike" dirty="0">
                        <a:solidFill>
                          <a:srgbClr val="000000"/>
                        </a:solidFill>
                        <a:effectLst/>
                        <a:latin typeface="Arial"/>
                      </a:endParaRPr>
                    </a:p>
                  </a:txBody>
                  <a:tcPr marL="195000" marR="10319" marT="9525" marB="0" anchor="ctr">
                    <a:lnL w="12700" cmpd="sng">
                      <a:noFill/>
                    </a:lnL>
                  </a:tcPr>
                </a:tc>
                <a:tc>
                  <a:txBody>
                    <a:bodyPr/>
                    <a:lstStyle/>
                    <a:p>
                      <a:pPr algn="r" fontAlgn="b"/>
                      <a:r>
                        <a:rPr lang="it-IT" sz="1600" b="1" u="none" strike="noStrike" dirty="0">
                          <a:effectLst/>
                        </a:rPr>
                        <a:t>    22.000,00 </a:t>
                      </a:r>
                      <a:endParaRPr lang="it-IT" sz="1600" b="1" i="1" u="none" strike="noStrike" dirty="0">
                        <a:solidFill>
                          <a:srgbClr val="000000"/>
                        </a:solidFill>
                        <a:effectLst/>
                        <a:latin typeface="Arial"/>
                      </a:endParaRPr>
                    </a:p>
                  </a:txBody>
                  <a:tcPr marL="10319" marR="780000" marT="9525" marB="0" anchor="ctr"/>
                </a:tc>
                <a:tc>
                  <a:txBody>
                    <a:bodyPr/>
                    <a:lstStyle/>
                    <a:p>
                      <a:pPr algn="r" fontAlgn="b"/>
                      <a:r>
                        <a:rPr lang="it-IT" sz="1600" b="1" u="none" strike="noStrike" dirty="0">
                          <a:effectLst/>
                        </a:rPr>
                        <a:t>    22.000,00 </a:t>
                      </a:r>
                      <a:endParaRPr lang="it-IT" sz="1600" b="1" i="1" u="none" strike="noStrike" dirty="0">
                        <a:solidFill>
                          <a:srgbClr val="000000"/>
                        </a:solidFill>
                        <a:effectLst/>
                        <a:latin typeface="Arial"/>
                      </a:endParaRPr>
                    </a:p>
                  </a:txBody>
                  <a:tcPr marL="10319" marR="780000" marT="9525" marB="0" anchor="ctr">
                    <a:lnR w="12700" cmpd="sng">
                      <a:noFill/>
                    </a:lnR>
                  </a:tcPr>
                </a:tc>
                <a:extLst>
                  <a:ext uri="{0D108BD9-81ED-4DB2-BD59-A6C34878D82A}">
                    <a16:rowId xmlns:a16="http://schemas.microsoft.com/office/drawing/2014/main" xmlns="" val="10001"/>
                  </a:ext>
                </a:extLst>
              </a:tr>
              <a:tr h="37059">
                <a:tc>
                  <a:txBody>
                    <a:bodyPr/>
                    <a:lstStyle/>
                    <a:p>
                      <a:pPr algn="l" fontAlgn="b"/>
                      <a:endParaRPr lang="it-IT" sz="1600" b="0" i="0" u="none" strike="noStrike" dirty="0">
                        <a:solidFill>
                          <a:srgbClr val="000000"/>
                        </a:solidFill>
                        <a:effectLst/>
                        <a:latin typeface="Arial"/>
                      </a:endParaRPr>
                    </a:p>
                  </a:txBody>
                  <a:tcPr marL="195000" marR="10319" marT="9525" marB="0" anchor="ctr">
                    <a:lnL w="12700" cmpd="sng">
                      <a:noFill/>
                    </a:lnL>
                  </a:tcPr>
                </a:tc>
                <a:tc>
                  <a:txBody>
                    <a:bodyPr/>
                    <a:lstStyle/>
                    <a:p>
                      <a:pPr algn="r" fontAlgn="b"/>
                      <a:endParaRPr lang="it-IT" sz="1600" b="0" i="0" u="none" strike="noStrike" dirty="0">
                        <a:solidFill>
                          <a:srgbClr val="000000"/>
                        </a:solidFill>
                        <a:effectLst/>
                        <a:latin typeface="Arial"/>
                      </a:endParaRPr>
                    </a:p>
                  </a:txBody>
                  <a:tcPr marL="10319" marR="780000" marT="9525" marB="0" anchor="ctr"/>
                </a:tc>
                <a:tc>
                  <a:txBody>
                    <a:bodyPr/>
                    <a:lstStyle/>
                    <a:p>
                      <a:pPr algn="r" fontAlgn="b"/>
                      <a:endParaRPr lang="it-IT" sz="1600" b="0" i="0" u="none" strike="noStrike" dirty="0">
                        <a:solidFill>
                          <a:srgbClr val="000000"/>
                        </a:solidFill>
                        <a:effectLst/>
                        <a:latin typeface="Arial"/>
                      </a:endParaRPr>
                    </a:p>
                  </a:txBody>
                  <a:tcPr marL="10319" marR="780000" marT="9525" marB="0" anchor="ctr">
                    <a:lnR w="12700" cmpd="sng">
                      <a:noFill/>
                    </a:lnR>
                  </a:tcPr>
                </a:tc>
                <a:extLst>
                  <a:ext uri="{0D108BD9-81ED-4DB2-BD59-A6C34878D82A}">
                    <a16:rowId xmlns:a16="http://schemas.microsoft.com/office/drawing/2014/main" xmlns="" val="10002"/>
                  </a:ext>
                </a:extLst>
              </a:tr>
              <a:tr h="442274">
                <a:tc>
                  <a:txBody>
                    <a:bodyPr/>
                    <a:lstStyle/>
                    <a:p>
                      <a:pPr algn="l" fontAlgn="b"/>
                      <a:r>
                        <a:rPr lang="it-IT" sz="1600" u="none" strike="noStrike" dirty="0">
                          <a:effectLst/>
                        </a:rPr>
                        <a:t>Contributo aderente</a:t>
                      </a:r>
                      <a:endParaRPr lang="it-IT" sz="1600" b="0" i="0" u="none" strike="noStrike" dirty="0">
                        <a:solidFill>
                          <a:srgbClr val="000000"/>
                        </a:solidFill>
                        <a:effectLst/>
                        <a:latin typeface="Arial"/>
                      </a:endParaRPr>
                    </a:p>
                  </a:txBody>
                  <a:tcPr marL="195000" marR="10319" marT="9525" marB="0" anchor="ctr">
                    <a:lnL w="12700" cmpd="sng">
                      <a:noFill/>
                    </a:lnL>
                  </a:tcPr>
                </a:tc>
                <a:tc>
                  <a:txBody>
                    <a:bodyPr/>
                    <a:lstStyle/>
                    <a:p>
                      <a:pPr algn="r" fontAlgn="b"/>
                      <a:r>
                        <a:rPr lang="it-IT" sz="1600" u="none" strike="noStrike" dirty="0">
                          <a:effectLst/>
                        </a:rPr>
                        <a:t>           660,00 </a:t>
                      </a:r>
                      <a:endParaRPr lang="it-IT" sz="1600" b="0" i="0" u="none" strike="noStrike" dirty="0">
                        <a:solidFill>
                          <a:srgbClr val="000000"/>
                        </a:solidFill>
                        <a:effectLst/>
                        <a:latin typeface="Arial"/>
                      </a:endParaRPr>
                    </a:p>
                  </a:txBody>
                  <a:tcPr marL="10319" marR="780000" marT="9525" marB="0" anchor="ctr"/>
                </a:tc>
                <a:tc>
                  <a:txBody>
                    <a:bodyPr/>
                    <a:lstStyle/>
                    <a:p>
                      <a:pPr algn="r" fontAlgn="b"/>
                      <a:r>
                        <a:rPr lang="it-IT" sz="1600" u="none" strike="noStrike" dirty="0">
                          <a:effectLst/>
                        </a:rPr>
                        <a:t>           660,00 </a:t>
                      </a:r>
                      <a:endParaRPr lang="it-IT" sz="1600" b="0" i="0" u="none" strike="noStrike" dirty="0">
                        <a:solidFill>
                          <a:srgbClr val="000000"/>
                        </a:solidFill>
                        <a:effectLst/>
                        <a:latin typeface="Arial"/>
                      </a:endParaRPr>
                    </a:p>
                  </a:txBody>
                  <a:tcPr marL="10319" marR="780000" marT="9525" marB="0" anchor="ctr">
                    <a:lnR w="12700" cmpd="sng">
                      <a:noFill/>
                    </a:lnR>
                  </a:tcPr>
                </a:tc>
                <a:extLst>
                  <a:ext uri="{0D108BD9-81ED-4DB2-BD59-A6C34878D82A}">
                    <a16:rowId xmlns:a16="http://schemas.microsoft.com/office/drawing/2014/main" xmlns="" val="10003"/>
                  </a:ext>
                </a:extLst>
              </a:tr>
              <a:tr h="289837">
                <a:tc>
                  <a:txBody>
                    <a:bodyPr/>
                    <a:lstStyle/>
                    <a:p>
                      <a:pPr algn="l" fontAlgn="b"/>
                      <a:r>
                        <a:rPr lang="it-IT" sz="1600" u="none" strike="noStrike" dirty="0">
                          <a:effectLst/>
                        </a:rPr>
                        <a:t>Risparmio fiscale</a:t>
                      </a:r>
                      <a:endParaRPr lang="it-IT" sz="1600" b="0" i="0" u="none" strike="noStrike" dirty="0">
                        <a:solidFill>
                          <a:srgbClr val="000000"/>
                        </a:solidFill>
                        <a:effectLst/>
                        <a:latin typeface="Arial"/>
                      </a:endParaRPr>
                    </a:p>
                  </a:txBody>
                  <a:tcPr marL="195000" marR="10319" marT="9525" marB="0" anchor="ctr">
                    <a:lnL w="12700" cmpd="sng">
                      <a:noFill/>
                    </a:lnL>
                  </a:tcPr>
                </a:tc>
                <a:tc>
                  <a:txBody>
                    <a:bodyPr/>
                    <a:lstStyle/>
                    <a:p>
                      <a:pPr algn="r" fontAlgn="b"/>
                      <a:r>
                        <a:rPr lang="it-IT" sz="1600" u="none" strike="noStrike" dirty="0">
                          <a:effectLst/>
                        </a:rPr>
                        <a:t>                    -   </a:t>
                      </a:r>
                      <a:endParaRPr lang="it-IT" sz="1600" b="0" i="0" u="none" strike="noStrike" dirty="0">
                        <a:solidFill>
                          <a:srgbClr val="000000"/>
                        </a:solidFill>
                        <a:effectLst/>
                        <a:latin typeface="Arial"/>
                      </a:endParaRPr>
                    </a:p>
                  </a:txBody>
                  <a:tcPr marL="10319" marR="780000" marT="9525" marB="0" anchor="ctr"/>
                </a:tc>
                <a:tc>
                  <a:txBody>
                    <a:bodyPr/>
                    <a:lstStyle/>
                    <a:p>
                      <a:pPr algn="r" fontAlgn="b"/>
                      <a:r>
                        <a:rPr lang="it-IT" sz="1600" u="none" strike="noStrike" dirty="0">
                          <a:effectLst/>
                        </a:rPr>
                        <a:t>           178,20 </a:t>
                      </a:r>
                      <a:endParaRPr lang="it-IT" sz="1600" b="0" i="0" u="none" strike="noStrike" dirty="0">
                        <a:solidFill>
                          <a:srgbClr val="000000"/>
                        </a:solidFill>
                        <a:effectLst/>
                        <a:latin typeface="Arial"/>
                      </a:endParaRPr>
                    </a:p>
                  </a:txBody>
                  <a:tcPr marL="10319" marR="780000" marT="9525" marB="0" anchor="ctr">
                    <a:lnR w="12700" cmpd="sng">
                      <a:noFill/>
                    </a:lnR>
                  </a:tcPr>
                </a:tc>
                <a:extLst>
                  <a:ext uri="{0D108BD9-81ED-4DB2-BD59-A6C34878D82A}">
                    <a16:rowId xmlns:a16="http://schemas.microsoft.com/office/drawing/2014/main" xmlns="" val="10004"/>
                  </a:ext>
                </a:extLst>
              </a:tr>
              <a:tr h="289837">
                <a:tc>
                  <a:txBody>
                    <a:bodyPr/>
                    <a:lstStyle/>
                    <a:p>
                      <a:pPr algn="l" fontAlgn="b"/>
                      <a:r>
                        <a:rPr lang="it-IT" sz="1600" u="none" strike="noStrike" dirty="0">
                          <a:effectLst/>
                        </a:rPr>
                        <a:t>Contributo datore</a:t>
                      </a:r>
                      <a:endParaRPr lang="it-IT" sz="1600" b="0" i="0" u="none" strike="noStrike" dirty="0">
                        <a:solidFill>
                          <a:srgbClr val="000000"/>
                        </a:solidFill>
                        <a:effectLst/>
                        <a:latin typeface="Arial"/>
                      </a:endParaRPr>
                    </a:p>
                  </a:txBody>
                  <a:tcPr marL="195000" marR="10319" marT="9525" marB="0" anchor="ctr">
                    <a:lnL w="12700" cmpd="sng">
                      <a:noFill/>
                    </a:lnL>
                  </a:tcPr>
                </a:tc>
                <a:tc>
                  <a:txBody>
                    <a:bodyPr/>
                    <a:lstStyle/>
                    <a:p>
                      <a:pPr algn="r" fontAlgn="b"/>
                      <a:r>
                        <a:rPr lang="it-IT" sz="1600" u="none" strike="noStrike" dirty="0">
                          <a:effectLst/>
                        </a:rPr>
                        <a:t>                    -   </a:t>
                      </a:r>
                      <a:endParaRPr lang="it-IT" sz="1600" b="0" i="0" u="none" strike="noStrike" dirty="0">
                        <a:solidFill>
                          <a:srgbClr val="000000"/>
                        </a:solidFill>
                        <a:effectLst/>
                        <a:latin typeface="Arial"/>
                      </a:endParaRPr>
                    </a:p>
                  </a:txBody>
                  <a:tcPr marL="10319" marR="780000" marT="9525" marB="0" anchor="ctr"/>
                </a:tc>
                <a:tc>
                  <a:txBody>
                    <a:bodyPr/>
                    <a:lstStyle/>
                    <a:p>
                      <a:pPr algn="r" fontAlgn="b"/>
                      <a:r>
                        <a:rPr lang="it-IT" sz="1600" u="none" strike="noStrike" dirty="0">
                          <a:effectLst/>
                        </a:rPr>
                        <a:t>           660,00 </a:t>
                      </a:r>
                      <a:endParaRPr lang="it-IT" sz="1600" b="0" i="0" u="none" strike="noStrike" dirty="0">
                        <a:solidFill>
                          <a:srgbClr val="000000"/>
                        </a:solidFill>
                        <a:effectLst/>
                        <a:latin typeface="Arial"/>
                      </a:endParaRPr>
                    </a:p>
                  </a:txBody>
                  <a:tcPr marL="10319" marR="780000" marT="9525" marB="0" anchor="ctr">
                    <a:lnR w="12700" cmpd="sng">
                      <a:noFill/>
                    </a:lnR>
                  </a:tcPr>
                </a:tc>
                <a:extLst>
                  <a:ext uri="{0D108BD9-81ED-4DB2-BD59-A6C34878D82A}">
                    <a16:rowId xmlns:a16="http://schemas.microsoft.com/office/drawing/2014/main" xmlns="" val="10005"/>
                  </a:ext>
                </a:extLst>
              </a:tr>
              <a:tr h="289837">
                <a:tc>
                  <a:txBody>
                    <a:bodyPr/>
                    <a:lstStyle/>
                    <a:p>
                      <a:pPr algn="l" fontAlgn="b"/>
                      <a:r>
                        <a:rPr lang="it-IT" sz="1600" u="none" strike="noStrike" dirty="0">
                          <a:effectLst/>
                        </a:rPr>
                        <a:t>TFR</a:t>
                      </a:r>
                      <a:endParaRPr lang="it-IT" sz="1600" b="0" i="0" u="none" strike="noStrike" dirty="0">
                        <a:solidFill>
                          <a:srgbClr val="000000"/>
                        </a:solidFill>
                        <a:effectLst/>
                        <a:latin typeface="Arial"/>
                      </a:endParaRPr>
                    </a:p>
                  </a:txBody>
                  <a:tcPr marL="195000" marR="10319" marT="9525" marB="0" anchor="ctr">
                    <a:lnL w="12700" cmpd="sng">
                      <a:noFill/>
                    </a:lnL>
                  </a:tcPr>
                </a:tc>
                <a:tc>
                  <a:txBody>
                    <a:bodyPr/>
                    <a:lstStyle/>
                    <a:p>
                      <a:pPr algn="r" fontAlgn="b"/>
                      <a:r>
                        <a:rPr lang="it-IT" sz="1600" u="none" strike="noStrike" dirty="0">
                          <a:effectLst/>
                        </a:rPr>
                        <a:t>       4.560,20 </a:t>
                      </a:r>
                      <a:endParaRPr lang="it-IT" sz="1600" b="0" i="0" u="none" strike="noStrike" dirty="0">
                        <a:solidFill>
                          <a:srgbClr val="000000"/>
                        </a:solidFill>
                        <a:effectLst/>
                        <a:latin typeface="Arial"/>
                      </a:endParaRPr>
                    </a:p>
                  </a:txBody>
                  <a:tcPr marL="10319" marR="780000" marT="9525" marB="0" anchor="ctr"/>
                </a:tc>
                <a:tc>
                  <a:txBody>
                    <a:bodyPr/>
                    <a:lstStyle/>
                    <a:p>
                      <a:pPr algn="r" fontAlgn="b"/>
                      <a:r>
                        <a:rPr lang="it-IT" sz="1600" u="none" strike="noStrike" dirty="0">
                          <a:effectLst/>
                        </a:rPr>
                        <a:t>       4.560,20 </a:t>
                      </a:r>
                      <a:endParaRPr lang="it-IT" sz="1600" b="0" i="0" u="none" strike="noStrike" dirty="0">
                        <a:solidFill>
                          <a:srgbClr val="000000"/>
                        </a:solidFill>
                        <a:effectLst/>
                        <a:latin typeface="Arial"/>
                      </a:endParaRPr>
                    </a:p>
                  </a:txBody>
                  <a:tcPr marL="10319" marR="780000" marT="9525" marB="0" anchor="ctr">
                    <a:lnR w="12700" cmpd="sng">
                      <a:noFill/>
                    </a:lnR>
                  </a:tcPr>
                </a:tc>
                <a:extLst>
                  <a:ext uri="{0D108BD9-81ED-4DB2-BD59-A6C34878D82A}">
                    <a16:rowId xmlns:a16="http://schemas.microsoft.com/office/drawing/2014/main" xmlns="" val="10006"/>
                  </a:ext>
                </a:extLst>
              </a:tr>
              <a:tr h="300271">
                <a:tc>
                  <a:txBody>
                    <a:bodyPr/>
                    <a:lstStyle/>
                    <a:p>
                      <a:pPr algn="l" fontAlgn="b"/>
                      <a:r>
                        <a:rPr lang="it-IT" sz="1600" u="none" strike="noStrike" dirty="0">
                          <a:effectLst/>
                        </a:rPr>
                        <a:t>Rivalutazione TFR</a:t>
                      </a:r>
                      <a:endParaRPr lang="it-IT" sz="1600" b="0" i="0" u="none" strike="noStrike" dirty="0">
                        <a:solidFill>
                          <a:srgbClr val="000000"/>
                        </a:solidFill>
                        <a:effectLst/>
                        <a:latin typeface="Arial"/>
                      </a:endParaRPr>
                    </a:p>
                  </a:txBody>
                  <a:tcPr marL="195000" marR="10319" marT="9525" marB="0" anchor="ctr">
                    <a:lnL w="12700" cmpd="sng">
                      <a:noFill/>
                    </a:lnL>
                  </a:tcPr>
                </a:tc>
                <a:tc>
                  <a:txBody>
                    <a:bodyPr/>
                    <a:lstStyle/>
                    <a:p>
                      <a:pPr algn="r" fontAlgn="b"/>
                      <a:r>
                        <a:rPr lang="it-IT" sz="1600" u="none" strike="noStrike" dirty="0">
                          <a:effectLst/>
                        </a:rPr>
                        <a:t>            133,69 </a:t>
                      </a:r>
                      <a:endParaRPr lang="it-IT" sz="1600" b="0" i="0" u="none" strike="noStrike" dirty="0">
                        <a:solidFill>
                          <a:srgbClr val="000000"/>
                        </a:solidFill>
                        <a:effectLst/>
                        <a:latin typeface="Arial"/>
                      </a:endParaRPr>
                    </a:p>
                  </a:txBody>
                  <a:tcPr marL="10319" marR="780000" marT="9525" marB="0" anchor="ctr"/>
                </a:tc>
                <a:tc>
                  <a:txBody>
                    <a:bodyPr/>
                    <a:lstStyle/>
                    <a:p>
                      <a:pPr algn="r" fontAlgn="b"/>
                      <a:r>
                        <a:rPr lang="it-IT" sz="1600" u="none" strike="noStrike" dirty="0">
                          <a:effectLst/>
                        </a:rPr>
                        <a:t>                    -   </a:t>
                      </a:r>
                      <a:endParaRPr lang="it-IT" sz="1600" b="0" i="0" u="none" strike="noStrike" dirty="0">
                        <a:solidFill>
                          <a:srgbClr val="000000"/>
                        </a:solidFill>
                        <a:effectLst/>
                        <a:latin typeface="Arial"/>
                      </a:endParaRPr>
                    </a:p>
                  </a:txBody>
                  <a:tcPr marL="10319" marR="780000" marT="9525" marB="0" anchor="ctr">
                    <a:lnR w="12700" cmpd="sng">
                      <a:noFill/>
                    </a:lnR>
                  </a:tcPr>
                </a:tc>
                <a:extLst>
                  <a:ext uri="{0D108BD9-81ED-4DB2-BD59-A6C34878D82A}">
                    <a16:rowId xmlns:a16="http://schemas.microsoft.com/office/drawing/2014/main" xmlns="" val="10007"/>
                  </a:ext>
                </a:extLst>
              </a:tr>
              <a:tr h="262187">
                <a:tc>
                  <a:txBody>
                    <a:bodyPr/>
                    <a:lstStyle/>
                    <a:p>
                      <a:pPr algn="l" fontAlgn="b"/>
                      <a:r>
                        <a:rPr lang="it-IT" sz="1600" u="none" strike="noStrike" dirty="0">
                          <a:effectLst/>
                        </a:rPr>
                        <a:t>Rendimento Fondo</a:t>
                      </a:r>
                      <a:endParaRPr lang="it-IT" sz="1600" b="0" i="0" u="none" strike="noStrike" dirty="0">
                        <a:solidFill>
                          <a:srgbClr val="000000"/>
                        </a:solidFill>
                        <a:effectLst/>
                        <a:latin typeface="Arial"/>
                      </a:endParaRPr>
                    </a:p>
                  </a:txBody>
                  <a:tcPr marL="195000" marR="10319" marT="9525" marB="0" anchor="ctr">
                    <a:lnL w="12700" cmpd="sng">
                      <a:noFill/>
                    </a:lnL>
                  </a:tcPr>
                </a:tc>
                <a:tc>
                  <a:txBody>
                    <a:bodyPr/>
                    <a:lstStyle/>
                    <a:p>
                      <a:pPr algn="r" fontAlgn="b"/>
                      <a:r>
                        <a:rPr lang="it-IT" sz="1600" u="none" strike="noStrike" dirty="0">
                          <a:effectLst/>
                        </a:rPr>
                        <a:t>                    -   </a:t>
                      </a:r>
                      <a:endParaRPr lang="it-IT" sz="1600" b="0" i="0" u="none" strike="noStrike" dirty="0">
                        <a:solidFill>
                          <a:srgbClr val="000000"/>
                        </a:solidFill>
                        <a:effectLst/>
                        <a:latin typeface="Arial"/>
                      </a:endParaRPr>
                    </a:p>
                  </a:txBody>
                  <a:tcPr marL="10319" marR="780000" marT="9525" marB="0" anchor="ctr"/>
                </a:tc>
                <a:tc>
                  <a:txBody>
                    <a:bodyPr/>
                    <a:lstStyle/>
                    <a:p>
                      <a:pPr algn="r" fontAlgn="b"/>
                      <a:r>
                        <a:rPr lang="it-IT" sz="1600" u="none" strike="noStrike" dirty="0">
                          <a:effectLst/>
                        </a:rPr>
                        <a:t>           474,41 </a:t>
                      </a:r>
                      <a:endParaRPr lang="it-IT" sz="1600" b="0" i="0" u="none" strike="noStrike" dirty="0">
                        <a:solidFill>
                          <a:srgbClr val="000000"/>
                        </a:solidFill>
                        <a:effectLst/>
                        <a:latin typeface="Arial"/>
                      </a:endParaRPr>
                    </a:p>
                  </a:txBody>
                  <a:tcPr marL="10319" marR="780000" marT="9525" marB="0" anchor="ctr">
                    <a:lnR w="12700" cmpd="sng">
                      <a:noFill/>
                    </a:lnR>
                  </a:tcPr>
                </a:tc>
                <a:extLst>
                  <a:ext uri="{0D108BD9-81ED-4DB2-BD59-A6C34878D82A}">
                    <a16:rowId xmlns:a16="http://schemas.microsoft.com/office/drawing/2014/main" xmlns="" val="10008"/>
                  </a:ext>
                </a:extLst>
              </a:tr>
              <a:tr h="289837">
                <a:tc>
                  <a:txBody>
                    <a:bodyPr/>
                    <a:lstStyle/>
                    <a:p>
                      <a:pPr algn="l" fontAlgn="b"/>
                      <a:r>
                        <a:rPr lang="it-IT" sz="1600" u="none" strike="noStrike" dirty="0">
                          <a:effectLst/>
                        </a:rPr>
                        <a:t>quota associativa</a:t>
                      </a:r>
                      <a:endParaRPr lang="it-IT" sz="1600" b="0" i="0" u="none" strike="noStrike" dirty="0">
                        <a:solidFill>
                          <a:srgbClr val="000000"/>
                        </a:solidFill>
                        <a:effectLst/>
                        <a:latin typeface="Arial"/>
                      </a:endParaRPr>
                    </a:p>
                  </a:txBody>
                  <a:tcPr marL="195000" marR="10319" marT="9525" marB="0" anchor="ctr">
                    <a:lnL w="12700" cmpd="sng">
                      <a:noFill/>
                    </a:lnL>
                  </a:tcPr>
                </a:tc>
                <a:tc>
                  <a:txBody>
                    <a:bodyPr/>
                    <a:lstStyle/>
                    <a:p>
                      <a:pPr algn="r" fontAlgn="b"/>
                      <a:r>
                        <a:rPr lang="it-IT" sz="1600" u="none" strike="noStrike" dirty="0">
                          <a:effectLst/>
                        </a:rPr>
                        <a:t>                    -   </a:t>
                      </a:r>
                      <a:endParaRPr lang="it-IT" sz="1600" b="0" i="0" u="none" strike="noStrike" dirty="0">
                        <a:solidFill>
                          <a:srgbClr val="000000"/>
                        </a:solidFill>
                        <a:effectLst/>
                        <a:latin typeface="Arial"/>
                      </a:endParaRPr>
                    </a:p>
                  </a:txBody>
                  <a:tcPr marL="10319" marR="780000" marT="9525" marB="0" anchor="ctr"/>
                </a:tc>
                <a:tc>
                  <a:txBody>
                    <a:bodyPr/>
                    <a:lstStyle/>
                    <a:p>
                      <a:pPr algn="r" fontAlgn="b"/>
                      <a:r>
                        <a:rPr lang="it-IT" sz="1600" u="none" strike="noStrike" dirty="0">
                          <a:effectLst/>
                        </a:rPr>
                        <a:t>-           48,00 </a:t>
                      </a:r>
                      <a:endParaRPr lang="it-IT" sz="1600" b="0" i="0" u="none" strike="noStrike" dirty="0">
                        <a:solidFill>
                          <a:srgbClr val="000000"/>
                        </a:solidFill>
                        <a:effectLst/>
                        <a:latin typeface="Arial"/>
                      </a:endParaRPr>
                    </a:p>
                  </a:txBody>
                  <a:tcPr marL="10319" marR="780000" marT="9525" marB="0" anchor="ctr">
                    <a:lnR w="12700" cmpd="sng">
                      <a:noFill/>
                    </a:lnR>
                  </a:tcPr>
                </a:tc>
                <a:extLst>
                  <a:ext uri="{0D108BD9-81ED-4DB2-BD59-A6C34878D82A}">
                    <a16:rowId xmlns:a16="http://schemas.microsoft.com/office/drawing/2014/main" xmlns="" val="10009"/>
                  </a:ext>
                </a:extLst>
              </a:tr>
              <a:tr h="289837">
                <a:tc>
                  <a:txBody>
                    <a:bodyPr/>
                    <a:lstStyle/>
                    <a:p>
                      <a:pPr algn="l" fontAlgn="b"/>
                      <a:r>
                        <a:rPr lang="it-IT" sz="1600" b="1" u="none" strike="noStrike" dirty="0">
                          <a:effectLst/>
                        </a:rPr>
                        <a:t>Totale</a:t>
                      </a:r>
                      <a:endParaRPr lang="it-IT" sz="1600" b="1" i="0" u="none" strike="noStrike" dirty="0">
                        <a:solidFill>
                          <a:srgbClr val="FF0000"/>
                        </a:solidFill>
                        <a:effectLst/>
                        <a:latin typeface="Arial"/>
                      </a:endParaRPr>
                    </a:p>
                  </a:txBody>
                  <a:tcPr marL="195000" marR="10319" marT="9525" marB="0" anchor="ctr">
                    <a:lnL w="12700" cmpd="sng">
                      <a:noFill/>
                    </a:lnL>
                    <a:lnB w="12700" cmpd="sng">
                      <a:noFill/>
                    </a:lnB>
                  </a:tcPr>
                </a:tc>
                <a:tc>
                  <a:txBody>
                    <a:bodyPr/>
                    <a:lstStyle/>
                    <a:p>
                      <a:pPr algn="r" fontAlgn="b"/>
                      <a:r>
                        <a:rPr lang="it-IT" sz="1600" b="1" u="none" strike="noStrike" dirty="0">
                          <a:effectLst/>
                        </a:rPr>
                        <a:t>       5.353,89 </a:t>
                      </a:r>
                      <a:endParaRPr lang="it-IT" sz="1600" b="1" i="0" u="none" strike="noStrike" dirty="0">
                        <a:solidFill>
                          <a:srgbClr val="FF0000"/>
                        </a:solidFill>
                        <a:effectLst/>
                        <a:latin typeface="Arial"/>
                      </a:endParaRPr>
                    </a:p>
                  </a:txBody>
                  <a:tcPr marL="10319" marR="780000" marT="9525" marB="0" anchor="ctr">
                    <a:lnB w="12700" cmpd="sng">
                      <a:noFill/>
                    </a:lnB>
                  </a:tcPr>
                </a:tc>
                <a:tc>
                  <a:txBody>
                    <a:bodyPr/>
                    <a:lstStyle/>
                    <a:p>
                      <a:pPr algn="r" fontAlgn="b"/>
                      <a:r>
                        <a:rPr lang="it-IT" sz="1600" b="1" u="none" strike="noStrike" dirty="0">
                          <a:effectLst/>
                        </a:rPr>
                        <a:t>       6.484,81 </a:t>
                      </a:r>
                      <a:endParaRPr lang="it-IT" sz="1600" b="1" i="0" u="none" strike="noStrike" dirty="0">
                        <a:solidFill>
                          <a:srgbClr val="FF0000"/>
                        </a:solidFill>
                        <a:effectLst/>
                        <a:latin typeface="Arial"/>
                      </a:endParaRPr>
                    </a:p>
                  </a:txBody>
                  <a:tcPr marL="10319" marR="780000" marT="9525" marB="0" anchor="ctr">
                    <a:lnR w="12700" cmpd="sng">
                      <a:noFill/>
                    </a:lnR>
                    <a:lnB w="12700" cmpd="sng">
                      <a:noFill/>
                    </a:lnB>
                  </a:tcPr>
                </a:tc>
                <a:extLst>
                  <a:ext uri="{0D108BD9-81ED-4DB2-BD59-A6C34878D82A}">
                    <a16:rowId xmlns:a16="http://schemas.microsoft.com/office/drawing/2014/main" xmlns="" val="10010"/>
                  </a:ext>
                </a:extLst>
              </a:tr>
            </a:tbl>
          </a:graphicData>
        </a:graphic>
      </p:graphicFrame>
      <p:pic>
        <p:nvPicPr>
          <p:cNvPr id="36915" name="Image 12"/>
          <p:cNvPicPr>
            <a:picLocks noChangeAspect="1"/>
          </p:cNvPicPr>
          <p:nvPr/>
        </p:nvPicPr>
        <p:blipFill>
          <a:blip r:embed="rId2" cstate="print"/>
          <a:srcRect l="18559" t="19916" r="18035" b="46452"/>
          <a:stretch>
            <a:fillRect/>
          </a:stretch>
        </p:blipFill>
        <p:spPr bwMode="auto">
          <a:xfrm>
            <a:off x="3440832" y="980728"/>
            <a:ext cx="5904656" cy="1656184"/>
          </a:xfrm>
          <a:prstGeom prst="rect">
            <a:avLst/>
          </a:prstGeom>
          <a:noFill/>
          <a:ln w="9525">
            <a:noFill/>
            <a:miter lim="800000"/>
            <a:headEnd/>
            <a:tailEnd/>
          </a:ln>
        </p:spPr>
      </p:pic>
      <p:sp>
        <p:nvSpPr>
          <p:cNvPr id="36916" name="Triangle rectangle 13"/>
          <p:cNvSpPr>
            <a:spLocks noChangeArrowheads="1"/>
          </p:cNvSpPr>
          <p:nvPr/>
        </p:nvSpPr>
        <p:spPr bwMode="auto">
          <a:xfrm rot="10800000">
            <a:off x="8407400" y="0"/>
            <a:ext cx="1524000" cy="1524000"/>
          </a:xfrm>
          <a:prstGeom prst="rtTriangle">
            <a:avLst/>
          </a:prstGeom>
          <a:solidFill>
            <a:srgbClr val="153059"/>
          </a:solidFill>
          <a:ln w="9525" algn="ctr">
            <a:noFill/>
            <a:round/>
            <a:headEnd/>
            <a:tailEnd/>
          </a:ln>
        </p:spPr>
        <p:txBody>
          <a:bodyPr/>
          <a:lstStyle/>
          <a:p>
            <a:endParaRPr lang="fr-FR"/>
          </a:p>
        </p:txBody>
      </p:sp>
      <p:sp>
        <p:nvSpPr>
          <p:cNvPr id="16" name="ZoneTexte 15"/>
          <p:cNvSpPr txBox="1"/>
          <p:nvPr/>
        </p:nvSpPr>
        <p:spPr>
          <a:xfrm rot="2700000">
            <a:off x="8775700" y="404813"/>
            <a:ext cx="1235075" cy="368300"/>
          </a:xfrm>
          <a:prstGeom prst="rect">
            <a:avLst/>
          </a:prstGeom>
          <a:noFill/>
        </p:spPr>
        <p:txBody>
          <a:bodyPr wrap="none">
            <a:spAutoFit/>
          </a:bodyPr>
          <a:lstStyle/>
          <a:p>
            <a:pPr>
              <a:defRPr/>
            </a:pPr>
            <a:r>
              <a:rPr lang="fr-FR" cap="all" dirty="0" err="1">
                <a:solidFill>
                  <a:schemeClr val="bg1"/>
                </a:solidFill>
                <a:latin typeface="Arial" pitchFamily="34" charset="0"/>
                <a:cs typeface="+mn-cs"/>
              </a:rPr>
              <a:t>Esempio</a:t>
            </a:r>
            <a:endParaRPr lang="fr-FR" cap="all" dirty="0">
              <a:solidFill>
                <a:schemeClr val="bg1"/>
              </a:solidFill>
              <a:latin typeface="Arial" pitchFamily="34" charset="0"/>
              <a:cs typeface="+mn-cs"/>
            </a:endParaRPr>
          </a:p>
        </p:txBody>
      </p:sp>
      <p:sp>
        <p:nvSpPr>
          <p:cNvPr id="2" name="Segnaposto numero diapositiva 1"/>
          <p:cNvSpPr>
            <a:spLocks noGrp="1"/>
          </p:cNvSpPr>
          <p:nvPr>
            <p:ph type="sldNum" sz="quarter" idx="11"/>
          </p:nvPr>
        </p:nvSpPr>
        <p:spPr/>
        <p:txBody>
          <a:bodyPr/>
          <a:lstStyle/>
          <a:p>
            <a:pPr>
              <a:defRPr/>
            </a:pPr>
            <a:fld id="{134A4595-6B2D-41AA-B433-BCCC6D6044FA}" type="slidenum">
              <a:rPr lang="it-IT" smtClean="0"/>
              <a:pPr>
                <a:defRPr/>
              </a:pPr>
              <a:t>17</a:t>
            </a:fld>
            <a:endParaRPr lang="it-IT"/>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olo 1"/>
          <p:cNvSpPr>
            <a:spLocks noGrp="1"/>
          </p:cNvSpPr>
          <p:nvPr>
            <p:ph type="title"/>
          </p:nvPr>
        </p:nvSpPr>
        <p:spPr/>
        <p:txBody>
          <a:bodyPr/>
          <a:lstStyle/>
          <a:p>
            <a:r>
              <a:rPr lang="it-IT">
                <a:ea typeface="ＭＳ Ｐゴシック" pitchFamily="34" charset="-128"/>
              </a:rPr>
              <a:t>Risparmio totale (lavoratore in TFR)</a:t>
            </a:r>
          </a:p>
        </p:txBody>
      </p:sp>
      <p:sp>
        <p:nvSpPr>
          <p:cNvPr id="37890" name="Segnaposto contenuto 2"/>
          <p:cNvSpPr>
            <a:spLocks noGrp="1"/>
          </p:cNvSpPr>
          <p:nvPr>
            <p:ph idx="1"/>
          </p:nvPr>
        </p:nvSpPr>
        <p:spPr/>
        <p:txBody>
          <a:bodyPr/>
          <a:lstStyle/>
          <a:p>
            <a:pPr>
              <a:buFont typeface="Wingdings" pitchFamily="2" charset="2"/>
              <a:buNone/>
            </a:pPr>
            <a:endParaRPr lang="it-IT" sz="2800" b="0" dirty="0">
              <a:ea typeface="ＭＳ Ｐゴシック" pitchFamily="34" charset="-128"/>
            </a:endParaRPr>
          </a:p>
          <a:p>
            <a:pPr>
              <a:buFont typeface="Wingdings" pitchFamily="2" charset="2"/>
              <a:buNone/>
            </a:pPr>
            <a:r>
              <a:rPr lang="it-IT" sz="2800" b="0" dirty="0">
                <a:ea typeface="ＭＳ Ｐゴシック" pitchFamily="34" charset="-128"/>
              </a:rPr>
              <a:t>Contributo annuo lavoratore				€    220,00</a:t>
            </a:r>
          </a:p>
          <a:p>
            <a:pPr>
              <a:buFont typeface="Wingdings" pitchFamily="2" charset="2"/>
              <a:buNone/>
            </a:pPr>
            <a:r>
              <a:rPr lang="it-IT" sz="2800" b="0" dirty="0">
                <a:ea typeface="ＭＳ Ｐゴシック" pitchFamily="34" charset="-128"/>
              </a:rPr>
              <a:t>Contributo annuo Amministrazione   		€    220,00</a:t>
            </a:r>
          </a:p>
          <a:p>
            <a:pPr>
              <a:buFont typeface="Wingdings" pitchFamily="2" charset="2"/>
              <a:buNone/>
            </a:pPr>
            <a:r>
              <a:rPr lang="it-IT" sz="2800" b="0" dirty="0">
                <a:ea typeface="ＭＳ Ｐゴシック" pitchFamily="34" charset="-128"/>
              </a:rPr>
              <a:t>TFR								€ 1.520,20 </a:t>
            </a:r>
          </a:p>
          <a:p>
            <a:pPr>
              <a:buFont typeface="Wingdings" pitchFamily="2" charset="2"/>
              <a:buNone/>
            </a:pPr>
            <a:r>
              <a:rPr lang="it-IT" sz="2800" dirty="0">
                <a:solidFill>
                  <a:srgbClr val="2D87AD"/>
                </a:solidFill>
                <a:ea typeface="ＭＳ Ｐゴシック" pitchFamily="34" charset="-128"/>
              </a:rPr>
              <a:t>TOTALE (al netto della quota associativa)	€ 1.944,20</a:t>
            </a:r>
          </a:p>
        </p:txBody>
      </p:sp>
      <p:sp>
        <p:nvSpPr>
          <p:cNvPr id="5" name="Espace réservé du pied de page 4"/>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p>
        </p:txBody>
      </p:sp>
      <p:sp>
        <p:nvSpPr>
          <p:cNvPr id="37892" name="Rettangolo 7"/>
          <p:cNvSpPr>
            <a:spLocks noChangeArrowheads="1"/>
          </p:cNvSpPr>
          <p:nvPr/>
        </p:nvSpPr>
        <p:spPr bwMode="auto">
          <a:xfrm>
            <a:off x="304800" y="1468438"/>
            <a:ext cx="9372600" cy="461962"/>
          </a:xfrm>
          <a:prstGeom prst="rect">
            <a:avLst/>
          </a:prstGeom>
          <a:solidFill>
            <a:srgbClr val="2D87AD"/>
          </a:solidFill>
          <a:ln w="25400" algn="ctr">
            <a:noFill/>
            <a:round/>
            <a:headEnd/>
            <a:tailEnd/>
          </a:ln>
        </p:spPr>
        <p:txBody>
          <a:bodyPr>
            <a:spAutoFit/>
          </a:bodyPr>
          <a:lstStyle/>
          <a:p>
            <a:pPr algn="ctr"/>
            <a:r>
              <a:rPr lang="it-IT" sz="2400">
                <a:solidFill>
                  <a:srgbClr val="FFFFFF"/>
                </a:solidFill>
              </a:rPr>
              <a:t>REDDITO LAVORATORE: € 22.000 annui</a:t>
            </a:r>
          </a:p>
        </p:txBody>
      </p:sp>
      <p:cxnSp>
        <p:nvCxnSpPr>
          <p:cNvPr id="37893" name="Connecteur droit 11"/>
          <p:cNvCxnSpPr>
            <a:cxnSpLocks noChangeShapeType="1"/>
          </p:cNvCxnSpPr>
          <p:nvPr/>
        </p:nvCxnSpPr>
        <p:spPr bwMode="auto">
          <a:xfrm rot="10800000">
            <a:off x="304800" y="4621213"/>
            <a:ext cx="9220200" cy="1587"/>
          </a:xfrm>
          <a:prstGeom prst="line">
            <a:avLst/>
          </a:prstGeom>
          <a:noFill/>
          <a:ln w="25400" algn="ctr">
            <a:solidFill>
              <a:srgbClr val="153059"/>
            </a:solidFill>
            <a:round/>
            <a:headEnd/>
            <a:tailEnd/>
          </a:ln>
        </p:spPr>
      </p:cxn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18</a:t>
            </a:fld>
            <a:endParaRPr lang="it-IT"/>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5"/>
          <p:cNvSpPr>
            <a:spLocks noChangeArrowheads="1"/>
          </p:cNvSpPr>
          <p:nvPr/>
        </p:nvSpPr>
        <p:spPr bwMode="auto">
          <a:xfrm>
            <a:off x="5097016" y="2132856"/>
            <a:ext cx="1748408" cy="3124200"/>
          </a:xfrm>
          <a:prstGeom prst="rect">
            <a:avLst/>
          </a:prstGeom>
          <a:noFill/>
          <a:ln w="50800" algn="ctr">
            <a:solidFill>
              <a:srgbClr val="153059"/>
            </a:solidFill>
            <a:round/>
            <a:headEnd/>
            <a:tailEnd/>
          </a:ln>
        </p:spPr>
        <p:txBody>
          <a:bodyPr/>
          <a:lstStyle/>
          <a:p>
            <a:endParaRPr lang="fr-FR"/>
          </a:p>
        </p:txBody>
      </p:sp>
      <p:sp>
        <p:nvSpPr>
          <p:cNvPr id="38914" name="Titolo 1"/>
          <p:cNvSpPr>
            <a:spLocks noGrp="1"/>
          </p:cNvSpPr>
          <p:nvPr>
            <p:ph type="title"/>
          </p:nvPr>
        </p:nvSpPr>
        <p:spPr/>
        <p:txBody>
          <a:bodyPr/>
          <a:lstStyle/>
          <a:p>
            <a:r>
              <a:rPr lang="it-IT" sz="2000" dirty="0">
                <a:ea typeface="ＭＳ Ｐゴシック" pitchFamily="34" charset="-128"/>
              </a:rPr>
              <a:t>La contribuzione per chi è in Indennità Premio Servizio (TFS)</a:t>
            </a:r>
          </a:p>
        </p:txBody>
      </p:sp>
      <p:sp>
        <p:nvSpPr>
          <p:cNvPr id="38915" name="Segnaposto contenuto 2"/>
          <p:cNvSpPr>
            <a:spLocks noGrp="1"/>
          </p:cNvSpPr>
          <p:nvPr>
            <p:ph idx="1"/>
          </p:nvPr>
        </p:nvSpPr>
        <p:spPr>
          <a:xfrm>
            <a:off x="273050" y="1371600"/>
            <a:ext cx="9363075" cy="457200"/>
          </a:xfrm>
        </p:spPr>
        <p:txBody>
          <a:bodyPr/>
          <a:lstStyle/>
          <a:p>
            <a:pPr marL="0" indent="0">
              <a:buFont typeface="Wingdings" pitchFamily="2" charset="2"/>
              <a:buNone/>
              <a:tabLst>
                <a:tab pos="0" algn="l"/>
              </a:tabLst>
            </a:pPr>
            <a:r>
              <a:rPr lang="it-IT">
                <a:ea typeface="ＭＳ Ｐゴシック" pitchFamily="34" charset="-128"/>
              </a:rPr>
              <a:t>Per aderire al Fondo bisogna optare per il TFR. </a:t>
            </a:r>
            <a:br>
              <a:rPr lang="it-IT">
                <a:ea typeface="ＭＳ Ｐゴシック" pitchFamily="34" charset="-128"/>
              </a:rPr>
            </a:br>
            <a:r>
              <a:rPr lang="it-IT">
                <a:ea typeface="ＭＳ Ｐゴシック" pitchFamily="34" charset="-128"/>
              </a:rPr>
              <a:t>A questo punto si può aderire contribuendo:</a:t>
            </a:r>
          </a:p>
        </p:txBody>
      </p:sp>
      <p:sp>
        <p:nvSpPr>
          <p:cNvPr id="7" name="Espace réservé du pied de page 6"/>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endParaRPr lang="it-IT" b="0" dirty="0"/>
          </a:p>
        </p:txBody>
      </p:sp>
      <p:sp>
        <p:nvSpPr>
          <p:cNvPr id="38918" name="Picture 2"/>
          <p:cNvSpPr>
            <a:spLocks noChangeAspect="1" noChangeArrowheads="1"/>
          </p:cNvSpPr>
          <p:nvPr/>
        </p:nvSpPr>
        <p:spPr bwMode="auto">
          <a:xfrm>
            <a:off x="6356350" y="3500438"/>
            <a:ext cx="2419350" cy="2933700"/>
          </a:xfrm>
          <a:prstGeom prst="rect">
            <a:avLst/>
          </a:prstGeom>
          <a:noFill/>
          <a:ln w="9525">
            <a:noFill/>
            <a:miter lim="800000"/>
            <a:headEnd/>
            <a:tailEnd/>
          </a:ln>
        </p:spPr>
        <p:txBody>
          <a:bodyPr/>
          <a:lstStyle/>
          <a:p>
            <a:endParaRPr lang="it-IT"/>
          </a:p>
        </p:txBody>
      </p:sp>
      <p:sp>
        <p:nvSpPr>
          <p:cNvPr id="38919" name="ZoneTexte 11"/>
          <p:cNvSpPr txBox="1">
            <a:spLocks noChangeArrowheads="1"/>
          </p:cNvSpPr>
          <p:nvPr/>
        </p:nvSpPr>
        <p:spPr bwMode="auto">
          <a:xfrm>
            <a:off x="-3352800" y="0"/>
            <a:ext cx="184150" cy="369888"/>
          </a:xfrm>
          <a:prstGeom prst="rect">
            <a:avLst/>
          </a:prstGeom>
          <a:noFill/>
          <a:ln w="9525">
            <a:noFill/>
            <a:miter lim="800000"/>
            <a:headEnd/>
            <a:tailEnd/>
          </a:ln>
        </p:spPr>
        <p:txBody>
          <a:bodyPr wrap="none">
            <a:spAutoFit/>
          </a:bodyPr>
          <a:lstStyle/>
          <a:p>
            <a:endParaRPr lang="fr-FR"/>
          </a:p>
        </p:txBody>
      </p:sp>
      <p:sp>
        <p:nvSpPr>
          <p:cNvPr id="38920" name="ZoneTexte 12"/>
          <p:cNvSpPr txBox="1">
            <a:spLocks noChangeArrowheads="1"/>
          </p:cNvSpPr>
          <p:nvPr/>
        </p:nvSpPr>
        <p:spPr bwMode="auto">
          <a:xfrm>
            <a:off x="254000" y="5397500"/>
            <a:ext cx="9194800" cy="989013"/>
          </a:xfrm>
          <a:prstGeom prst="rect">
            <a:avLst/>
          </a:prstGeom>
          <a:noFill/>
          <a:ln w="9525">
            <a:noFill/>
            <a:miter lim="800000"/>
            <a:headEnd/>
            <a:tailEnd/>
          </a:ln>
        </p:spPr>
        <p:txBody>
          <a:bodyPr>
            <a:spAutoFit/>
          </a:bodyPr>
          <a:lstStyle/>
          <a:p>
            <a:pPr>
              <a:lnSpc>
                <a:spcPts val="1375"/>
              </a:lnSpc>
            </a:pPr>
            <a:r>
              <a:rPr lang="fr-FR" sz="1100" b="0" dirty="0"/>
              <a:t>(1)La restante parte </a:t>
            </a:r>
            <a:r>
              <a:rPr lang="fr-FR" sz="1100" b="0" dirty="0" err="1"/>
              <a:t>del</a:t>
            </a:r>
            <a:r>
              <a:rPr lang="fr-FR" sz="1100" b="0" dirty="0"/>
              <a:t> TFR (4,91% </a:t>
            </a:r>
            <a:r>
              <a:rPr lang="fr-FR" sz="1100" b="0" dirty="0" err="1"/>
              <a:t>della</a:t>
            </a:r>
            <a:r>
              <a:rPr lang="fr-FR" sz="1100" b="0" dirty="0"/>
              <a:t> </a:t>
            </a:r>
            <a:r>
              <a:rPr lang="fr-FR" sz="1100" b="0" dirty="0" err="1"/>
              <a:t>retribuzione</a:t>
            </a:r>
            <a:r>
              <a:rPr lang="fr-FR" sz="1100" b="0" dirty="0"/>
              <a:t>) è </a:t>
            </a:r>
            <a:r>
              <a:rPr lang="fr-FR" sz="1100" b="0" dirty="0" err="1"/>
              <a:t>accantonata</a:t>
            </a:r>
            <a:r>
              <a:rPr lang="fr-FR" sz="1100" b="0" dirty="0"/>
              <a:t> da </a:t>
            </a:r>
            <a:r>
              <a:rPr lang="fr-FR" sz="1100" b="0" dirty="0" err="1"/>
              <a:t>Inps</a:t>
            </a:r>
            <a:r>
              <a:rPr lang="fr-FR" sz="1100" b="0" dirty="0"/>
              <a:t> </a:t>
            </a:r>
            <a:r>
              <a:rPr lang="fr-FR" sz="1100" b="0" dirty="0" err="1"/>
              <a:t>Gestione</a:t>
            </a:r>
            <a:r>
              <a:rPr lang="fr-FR" sz="1100" b="0" dirty="0"/>
              <a:t> </a:t>
            </a:r>
            <a:r>
              <a:rPr lang="fr-FR" sz="1100" b="0" dirty="0" err="1"/>
              <a:t>Dipendenti</a:t>
            </a:r>
            <a:r>
              <a:rPr lang="fr-FR" sz="1100" b="0" dirty="0"/>
              <a:t> </a:t>
            </a:r>
            <a:r>
              <a:rPr lang="fr-FR" sz="1100" b="0" dirty="0" err="1"/>
              <a:t>Pubblici</a:t>
            </a:r>
            <a:r>
              <a:rPr lang="fr-FR" sz="1100" b="0" dirty="0"/>
              <a:t> e </a:t>
            </a:r>
            <a:r>
              <a:rPr lang="fr-FR" sz="1100" b="0" dirty="0" err="1"/>
              <a:t>erogata</a:t>
            </a:r>
            <a:r>
              <a:rPr lang="fr-FR" sz="1100" b="0" dirty="0"/>
              <a:t> come </a:t>
            </a:r>
            <a:r>
              <a:rPr lang="fr-FR" sz="1100" b="0" dirty="0" err="1"/>
              <a:t>liquidazione</a:t>
            </a:r>
            <a:r>
              <a:rPr lang="fr-FR" sz="1100" b="0" dirty="0"/>
              <a:t> al </a:t>
            </a:r>
            <a:r>
              <a:rPr lang="fr-FR" sz="1100" b="0" dirty="0" err="1"/>
              <a:t>lavoratore</a:t>
            </a:r>
            <a:r>
              <a:rPr lang="fr-FR" sz="1100" b="0" dirty="0"/>
              <a:t> </a:t>
            </a:r>
            <a:r>
              <a:rPr lang="fr-FR" sz="1100" b="0" dirty="0" err="1"/>
              <a:t>insieme</a:t>
            </a:r>
            <a:r>
              <a:rPr lang="fr-FR" sz="1100" b="0" dirty="0"/>
              <a:t> al TFS </a:t>
            </a:r>
            <a:r>
              <a:rPr lang="fr-FR" sz="1100" b="0" dirty="0" err="1"/>
              <a:t>maturato</a:t>
            </a:r>
            <a:r>
              <a:rPr lang="fr-FR" sz="1100" b="0" dirty="0"/>
              <a:t> al </a:t>
            </a:r>
            <a:r>
              <a:rPr lang="fr-FR" sz="1100" b="0" dirty="0" err="1"/>
              <a:t>momento</a:t>
            </a:r>
            <a:r>
              <a:rPr lang="fr-FR" sz="1100" b="0" dirty="0"/>
              <a:t> </a:t>
            </a:r>
            <a:r>
              <a:rPr lang="fr-FR" sz="1100" b="0" dirty="0" err="1"/>
              <a:t>dell’adesione</a:t>
            </a:r>
            <a:r>
              <a:rPr lang="fr-FR" sz="1100" b="0" dirty="0"/>
              <a:t> e </a:t>
            </a:r>
            <a:r>
              <a:rPr lang="fr-FR" sz="1100" b="0" dirty="0" err="1"/>
              <a:t>rivalutat</a:t>
            </a:r>
            <a:r>
              <a:rPr lang="fr-FR" sz="1100" b="0" dirty="0"/>
              <a:t> o </a:t>
            </a:r>
            <a:r>
              <a:rPr lang="fr-FR" sz="1100" b="0" dirty="0" err="1"/>
              <a:t>ogni</a:t>
            </a:r>
            <a:r>
              <a:rPr lang="fr-FR" sz="1100" b="0" dirty="0"/>
              <a:t> </a:t>
            </a:r>
            <a:r>
              <a:rPr lang="fr-FR" sz="1100" b="0" dirty="0" err="1"/>
              <a:t>anno</a:t>
            </a:r>
            <a:r>
              <a:rPr lang="fr-FR" sz="1100" b="0" dirty="0"/>
              <a:t> </a:t>
            </a:r>
            <a:r>
              <a:rPr lang="fr-FR" sz="1100" b="0" dirty="0" err="1"/>
              <a:t>sulla</a:t>
            </a:r>
            <a:r>
              <a:rPr lang="fr-FR" sz="1100" b="0" dirty="0"/>
              <a:t> base dell’1,5% + 75% </a:t>
            </a:r>
            <a:r>
              <a:rPr lang="fr-FR" sz="1100" b="0" dirty="0" err="1"/>
              <a:t>del</a:t>
            </a:r>
            <a:r>
              <a:rPr lang="fr-FR" sz="1100" b="0" dirty="0"/>
              <a:t> </a:t>
            </a:r>
            <a:r>
              <a:rPr lang="fr-FR" sz="1100" b="0" dirty="0" err="1"/>
              <a:t>tasso</a:t>
            </a:r>
            <a:r>
              <a:rPr lang="fr-FR" sz="1100" b="0" dirty="0"/>
              <a:t> d’</a:t>
            </a:r>
            <a:r>
              <a:rPr lang="fr-FR" sz="1100" b="0" dirty="0" err="1"/>
              <a:t>inflazione</a:t>
            </a:r>
            <a:endParaRPr lang="fr-FR" sz="1100" b="0" dirty="0"/>
          </a:p>
          <a:p>
            <a:pPr>
              <a:lnSpc>
                <a:spcPts val="1375"/>
              </a:lnSpc>
            </a:pPr>
            <a:r>
              <a:rPr lang="fr-FR" sz="1100" b="0" dirty="0"/>
              <a:t>(2) Il TFR  e l’</a:t>
            </a:r>
            <a:r>
              <a:rPr lang="fr-FR" sz="1100" b="0" dirty="0" err="1"/>
              <a:t>incentivo</a:t>
            </a:r>
            <a:r>
              <a:rPr lang="fr-FR" sz="1100" b="0" dirty="0"/>
              <a:t> a </a:t>
            </a:r>
            <a:r>
              <a:rPr lang="fr-FR" sz="1100" b="0" dirty="0" err="1"/>
              <a:t>carico</a:t>
            </a:r>
            <a:r>
              <a:rPr lang="fr-FR" sz="1100" b="0" dirty="0"/>
              <a:t> </a:t>
            </a:r>
            <a:r>
              <a:rPr lang="fr-FR" sz="1100" b="0" dirty="0" err="1"/>
              <a:t>dello</a:t>
            </a:r>
            <a:r>
              <a:rPr lang="fr-FR" sz="1100" b="0" dirty="0"/>
              <a:t> </a:t>
            </a:r>
            <a:r>
              <a:rPr lang="fr-FR" sz="1100" b="0" dirty="0" err="1"/>
              <a:t>Stato</a:t>
            </a:r>
            <a:r>
              <a:rPr lang="fr-FR" sz="1100" b="0" dirty="0"/>
              <a:t> – </a:t>
            </a:r>
            <a:r>
              <a:rPr lang="fr-FR" sz="1100" b="0" dirty="0" err="1"/>
              <a:t>destinato</a:t>
            </a:r>
            <a:r>
              <a:rPr lang="fr-FR" sz="1100" b="0" dirty="0"/>
              <a:t> ai </a:t>
            </a:r>
            <a:r>
              <a:rPr lang="fr-FR" sz="1100" b="0" dirty="0" err="1"/>
              <a:t>lavoratori</a:t>
            </a:r>
            <a:r>
              <a:rPr lang="fr-FR" sz="1100" b="0" dirty="0"/>
              <a:t> </a:t>
            </a:r>
            <a:r>
              <a:rPr lang="fr-FR" sz="1100" b="0" dirty="0" err="1"/>
              <a:t>che</a:t>
            </a:r>
            <a:r>
              <a:rPr lang="fr-FR" sz="1100" b="0" dirty="0"/>
              <a:t> </a:t>
            </a:r>
            <a:r>
              <a:rPr lang="fr-FR" sz="1100" b="0" dirty="0" err="1"/>
              <a:t>hanno</a:t>
            </a:r>
            <a:r>
              <a:rPr lang="fr-FR" sz="1100" b="0" dirty="0"/>
              <a:t> </a:t>
            </a:r>
            <a:r>
              <a:rPr lang="fr-FR" sz="1100" b="0" dirty="0" err="1"/>
              <a:t>esercitato</a:t>
            </a:r>
            <a:r>
              <a:rPr lang="fr-FR" sz="1100" b="0" dirty="0"/>
              <a:t> l’</a:t>
            </a:r>
            <a:r>
              <a:rPr lang="fr-FR" sz="1100" b="0" dirty="0" err="1"/>
              <a:t>opzione</a:t>
            </a:r>
            <a:r>
              <a:rPr lang="fr-FR" sz="1100" b="0" dirty="0"/>
              <a:t> per il TFR - sono </a:t>
            </a:r>
            <a:r>
              <a:rPr lang="fr-FR" sz="1100" b="0" dirty="0" err="1"/>
              <a:t>versati</a:t>
            </a:r>
            <a:r>
              <a:rPr lang="fr-FR" sz="1100" b="0" dirty="0"/>
              <a:t> </a:t>
            </a:r>
            <a:r>
              <a:rPr lang="fr-FR" sz="1100" b="0" dirty="0" err="1"/>
              <a:t>figurativamente</a:t>
            </a:r>
            <a:r>
              <a:rPr lang="fr-FR" sz="1100" b="0" dirty="0"/>
              <a:t> al </a:t>
            </a:r>
            <a:r>
              <a:rPr lang="fr-FR" sz="1100" b="0" dirty="0" err="1"/>
              <a:t>Fondo</a:t>
            </a:r>
            <a:r>
              <a:rPr lang="fr-FR" sz="1100" b="0" dirty="0"/>
              <a:t> e </a:t>
            </a:r>
            <a:r>
              <a:rPr lang="fr-FR" sz="1100" b="0" dirty="0" err="1"/>
              <a:t>gestiti</a:t>
            </a:r>
            <a:r>
              <a:rPr lang="fr-FR" sz="1100" b="0" dirty="0"/>
              <a:t> da </a:t>
            </a:r>
            <a:r>
              <a:rPr lang="fr-FR" sz="1100" b="0" dirty="0" err="1"/>
              <a:t>Inps</a:t>
            </a:r>
            <a:r>
              <a:rPr lang="fr-FR" sz="1100" b="0" dirty="0"/>
              <a:t> </a:t>
            </a:r>
            <a:r>
              <a:rPr lang="fr-FR" sz="1100" b="0" dirty="0" err="1"/>
              <a:t>Gestione</a:t>
            </a:r>
            <a:r>
              <a:rPr lang="fr-FR" sz="1100" b="0" dirty="0"/>
              <a:t> </a:t>
            </a:r>
            <a:r>
              <a:rPr lang="fr-FR" sz="1100" b="0" dirty="0" err="1"/>
              <a:t>Dipendenti</a:t>
            </a:r>
            <a:r>
              <a:rPr lang="fr-FR" sz="1100" b="0" dirty="0"/>
              <a:t> </a:t>
            </a:r>
            <a:r>
              <a:rPr lang="fr-FR" sz="1100" b="0" dirty="0" err="1"/>
              <a:t>Pubblici</a:t>
            </a:r>
            <a:r>
              <a:rPr lang="fr-FR" sz="1100" b="0" dirty="0"/>
              <a:t> </a:t>
            </a:r>
            <a:r>
              <a:rPr lang="fr-FR" sz="1100" b="0" dirty="0" err="1"/>
              <a:t>fino</a:t>
            </a:r>
            <a:r>
              <a:rPr lang="fr-FR" sz="1100" b="0" dirty="0"/>
              <a:t> al </a:t>
            </a:r>
            <a:r>
              <a:rPr lang="fr-FR" sz="1100" b="0" dirty="0" err="1"/>
              <a:t>momento</a:t>
            </a:r>
            <a:r>
              <a:rPr lang="fr-FR" sz="1100" b="0" dirty="0"/>
              <a:t> </a:t>
            </a:r>
            <a:r>
              <a:rPr lang="fr-FR" sz="1100" b="0" dirty="0" err="1"/>
              <a:t>della</a:t>
            </a:r>
            <a:r>
              <a:rPr lang="fr-FR" sz="1100" b="0" dirty="0"/>
              <a:t> </a:t>
            </a:r>
            <a:r>
              <a:rPr lang="fr-FR" sz="1100" b="0" dirty="0" err="1"/>
              <a:t>prestazione</a:t>
            </a:r>
            <a:r>
              <a:rPr lang="fr-FR" sz="1100" b="0" dirty="0"/>
              <a:t>. </a:t>
            </a:r>
            <a:r>
              <a:rPr lang="fr-FR" sz="1100" dirty="0" err="1"/>
              <a:t>Fino</a:t>
            </a:r>
            <a:r>
              <a:rPr lang="fr-FR" sz="1100" dirty="0"/>
              <a:t> a </a:t>
            </a:r>
            <a:r>
              <a:rPr lang="fr-FR" sz="1100" dirty="0" err="1"/>
              <a:t>quando</a:t>
            </a:r>
            <a:r>
              <a:rPr lang="fr-FR" sz="1100" dirty="0"/>
              <a:t> </a:t>
            </a:r>
            <a:r>
              <a:rPr lang="fr-FR" sz="1100" dirty="0" err="1"/>
              <a:t>Perseo</a:t>
            </a:r>
            <a:r>
              <a:rPr lang="fr-FR" sz="1100" dirty="0"/>
              <a:t> </a:t>
            </a:r>
            <a:r>
              <a:rPr lang="fr-FR" sz="1100" dirty="0" err="1"/>
              <a:t>Sirio</a:t>
            </a:r>
            <a:r>
              <a:rPr lang="fr-FR" sz="1100" dirty="0"/>
              <a:t> non </a:t>
            </a:r>
            <a:r>
              <a:rPr lang="fr-FR" sz="1100" dirty="0" err="1"/>
              <a:t>avvierà</a:t>
            </a:r>
            <a:r>
              <a:rPr lang="fr-FR" sz="1100" dirty="0"/>
              <a:t> la </a:t>
            </a:r>
            <a:r>
              <a:rPr lang="fr-FR" sz="1100" dirty="0" err="1"/>
              <a:t>gestione</a:t>
            </a:r>
            <a:r>
              <a:rPr lang="fr-FR" sz="1100" dirty="0"/>
              <a:t> </a:t>
            </a:r>
            <a:r>
              <a:rPr lang="fr-FR" sz="1100" dirty="0" err="1"/>
              <a:t>finanziaria</a:t>
            </a:r>
            <a:r>
              <a:rPr lang="fr-FR" sz="1100" dirty="0"/>
              <a:t> </a:t>
            </a:r>
            <a:r>
              <a:rPr lang="fr-FR" sz="1100" dirty="0" err="1"/>
              <a:t>sarà</a:t>
            </a:r>
            <a:r>
              <a:rPr lang="fr-FR" sz="1100" dirty="0"/>
              <a:t> </a:t>
            </a:r>
            <a:r>
              <a:rPr lang="fr-FR" sz="1100" dirty="0" err="1"/>
              <a:t>rivalutato</a:t>
            </a:r>
            <a:r>
              <a:rPr lang="fr-FR" sz="1100" dirty="0"/>
              <a:t> </a:t>
            </a:r>
            <a:r>
              <a:rPr lang="fr-FR" sz="1100" dirty="0" err="1"/>
              <a:t>sulla</a:t>
            </a:r>
            <a:r>
              <a:rPr lang="fr-FR" sz="1100" dirty="0"/>
              <a:t>  base dei </a:t>
            </a:r>
            <a:r>
              <a:rPr lang="fr-FR" sz="1100" dirty="0" err="1"/>
              <a:t>rendimenti</a:t>
            </a:r>
            <a:r>
              <a:rPr lang="fr-FR" sz="1100" dirty="0"/>
              <a:t> </a:t>
            </a:r>
            <a:r>
              <a:rPr lang="fr-FR" sz="1100" dirty="0" err="1"/>
              <a:t>netti</a:t>
            </a:r>
            <a:r>
              <a:rPr lang="fr-FR" sz="1100" dirty="0"/>
              <a:t> di un «</a:t>
            </a:r>
            <a:r>
              <a:rPr lang="fr-FR" sz="1100" dirty="0" err="1"/>
              <a:t>Paniere</a:t>
            </a:r>
            <a:r>
              <a:rPr lang="fr-FR" sz="1100" dirty="0"/>
              <a:t>» di </a:t>
            </a:r>
            <a:r>
              <a:rPr lang="fr-FR" sz="1100" dirty="0" err="1"/>
              <a:t>Fondi</a:t>
            </a:r>
            <a:r>
              <a:rPr lang="fr-FR" sz="1100" dirty="0"/>
              <a:t> </a:t>
            </a:r>
            <a:r>
              <a:rPr lang="fr-FR" sz="1100" dirty="0" err="1"/>
              <a:t>Pensione</a:t>
            </a:r>
            <a:endParaRPr lang="fr-FR" sz="1100" dirty="0"/>
          </a:p>
        </p:txBody>
      </p:sp>
      <p:sp>
        <p:nvSpPr>
          <p:cNvPr id="14" name="ZoneTexte 13"/>
          <p:cNvSpPr txBox="1"/>
          <p:nvPr/>
        </p:nvSpPr>
        <p:spPr>
          <a:xfrm>
            <a:off x="457200" y="2204864"/>
            <a:ext cx="2191544" cy="2954655"/>
          </a:xfrm>
          <a:prstGeom prst="rect">
            <a:avLst/>
          </a:prstGeom>
          <a:noFill/>
        </p:spPr>
        <p:txBody>
          <a:bodyPr wrap="square">
            <a:spAutoFit/>
          </a:bodyPr>
          <a:lstStyle/>
          <a:p>
            <a:pPr marL="0" lvl="1">
              <a:defRPr/>
            </a:pPr>
            <a:r>
              <a:rPr lang="it-IT" cap="all" dirty="0">
                <a:solidFill>
                  <a:srgbClr val="153059"/>
                </a:solidFill>
                <a:latin typeface="Arial" pitchFamily="34" charset="0"/>
                <a:cs typeface="+mn-cs"/>
              </a:rPr>
              <a:t>Contributo del lavoratore</a:t>
            </a:r>
          </a:p>
          <a:p>
            <a:pPr marL="0" lvl="1">
              <a:defRPr/>
            </a:pPr>
            <a:r>
              <a:rPr lang="it-IT" sz="6000" dirty="0">
                <a:solidFill>
                  <a:srgbClr val="7EAD57"/>
                </a:solidFill>
                <a:latin typeface="Arial" pitchFamily="34" charset="0"/>
                <a:cs typeface="+mn-cs"/>
              </a:rPr>
              <a:t>1%</a:t>
            </a:r>
            <a:r>
              <a:rPr lang="it-IT" sz="4400" dirty="0">
                <a:solidFill>
                  <a:srgbClr val="7EAD57"/>
                </a:solidFill>
                <a:latin typeface="Arial" pitchFamily="34" charset="0"/>
                <a:cs typeface="+mn-cs"/>
              </a:rPr>
              <a:t/>
            </a:r>
            <a:br>
              <a:rPr lang="it-IT" sz="4400" dirty="0">
                <a:solidFill>
                  <a:srgbClr val="7EAD57"/>
                </a:solidFill>
                <a:latin typeface="Arial" pitchFamily="34" charset="0"/>
                <a:cs typeface="+mn-cs"/>
              </a:rPr>
            </a:br>
            <a:r>
              <a:rPr lang="it-IT" dirty="0">
                <a:solidFill>
                  <a:srgbClr val="7EAD57"/>
                </a:solidFill>
                <a:latin typeface="Arial" pitchFamily="34" charset="0"/>
                <a:cs typeface="+mn-cs"/>
              </a:rPr>
              <a:t>della retribuzione utile ai fini del calcolo del TFR</a:t>
            </a:r>
          </a:p>
          <a:p>
            <a:pPr>
              <a:defRPr/>
            </a:pPr>
            <a:endParaRPr lang="fr-FR" dirty="0">
              <a:solidFill>
                <a:srgbClr val="153059"/>
              </a:solidFill>
              <a:latin typeface="Arial" pitchFamily="34" charset="0"/>
              <a:cs typeface="+mn-cs"/>
            </a:endParaRPr>
          </a:p>
        </p:txBody>
      </p:sp>
      <p:sp>
        <p:nvSpPr>
          <p:cNvPr id="38922" name="Rectangle 20"/>
          <p:cNvSpPr>
            <a:spLocks noChangeArrowheads="1"/>
          </p:cNvSpPr>
          <p:nvPr/>
        </p:nvSpPr>
        <p:spPr bwMode="auto">
          <a:xfrm>
            <a:off x="381000" y="2120900"/>
            <a:ext cx="2267744" cy="3124200"/>
          </a:xfrm>
          <a:prstGeom prst="rect">
            <a:avLst/>
          </a:prstGeom>
          <a:noFill/>
          <a:ln w="50800" algn="ctr">
            <a:solidFill>
              <a:srgbClr val="153059"/>
            </a:solidFill>
            <a:round/>
            <a:headEnd/>
            <a:tailEnd/>
          </a:ln>
        </p:spPr>
        <p:txBody>
          <a:bodyPr/>
          <a:lstStyle/>
          <a:p>
            <a:endParaRPr lang="fr-FR"/>
          </a:p>
        </p:txBody>
      </p:sp>
      <p:sp>
        <p:nvSpPr>
          <p:cNvPr id="22" name="ZoneTexte 21"/>
          <p:cNvSpPr txBox="1"/>
          <p:nvPr/>
        </p:nvSpPr>
        <p:spPr>
          <a:xfrm>
            <a:off x="2864768" y="2204864"/>
            <a:ext cx="2133600" cy="2954338"/>
          </a:xfrm>
          <a:prstGeom prst="rect">
            <a:avLst/>
          </a:prstGeom>
          <a:noFill/>
        </p:spPr>
        <p:txBody>
          <a:bodyPr>
            <a:spAutoFit/>
          </a:bodyPr>
          <a:lstStyle/>
          <a:p>
            <a:pPr marL="0" lvl="1">
              <a:defRPr/>
            </a:pPr>
            <a:r>
              <a:rPr lang="it-IT" cap="all" dirty="0">
                <a:solidFill>
                  <a:srgbClr val="153059"/>
                </a:solidFill>
                <a:latin typeface="Arial" pitchFamily="34" charset="0"/>
                <a:cs typeface="+mn-cs"/>
              </a:rPr>
              <a:t>Contributo del datore di lavoro</a:t>
            </a:r>
          </a:p>
          <a:p>
            <a:pPr marL="0" lvl="1">
              <a:defRPr/>
            </a:pPr>
            <a:r>
              <a:rPr lang="it-IT" sz="6000" dirty="0">
                <a:solidFill>
                  <a:srgbClr val="7EAD57"/>
                </a:solidFill>
                <a:latin typeface="Arial" pitchFamily="34" charset="0"/>
                <a:cs typeface="+mn-cs"/>
              </a:rPr>
              <a:t>1%</a:t>
            </a:r>
            <a:r>
              <a:rPr lang="it-IT" sz="4400" dirty="0">
                <a:solidFill>
                  <a:srgbClr val="7EAD57"/>
                </a:solidFill>
                <a:latin typeface="Arial" pitchFamily="34" charset="0"/>
                <a:cs typeface="+mn-cs"/>
              </a:rPr>
              <a:t/>
            </a:r>
            <a:br>
              <a:rPr lang="it-IT" sz="4400" dirty="0">
                <a:solidFill>
                  <a:srgbClr val="7EAD57"/>
                </a:solidFill>
                <a:latin typeface="Arial" pitchFamily="34" charset="0"/>
                <a:cs typeface="+mn-cs"/>
              </a:rPr>
            </a:br>
            <a:r>
              <a:rPr lang="fr-FR" dirty="0" err="1">
                <a:solidFill>
                  <a:srgbClr val="7EAD57"/>
                </a:solidFill>
                <a:latin typeface="Arial" pitchFamily="34" charset="0"/>
                <a:cs typeface="+mn-cs"/>
              </a:rPr>
              <a:t>della</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retribuzione</a:t>
            </a:r>
            <a:r>
              <a:rPr lang="fr-FR" dirty="0">
                <a:solidFill>
                  <a:srgbClr val="7EAD57"/>
                </a:solidFill>
                <a:latin typeface="Arial" pitchFamily="34" charset="0"/>
                <a:cs typeface="+mn-cs"/>
              </a:rPr>
              <a:t> utile ai fini </a:t>
            </a:r>
            <a:r>
              <a:rPr lang="fr-FR" dirty="0" err="1">
                <a:solidFill>
                  <a:srgbClr val="7EAD57"/>
                </a:solidFill>
                <a:latin typeface="Arial" pitchFamily="34" charset="0"/>
                <a:cs typeface="+mn-cs"/>
              </a:rPr>
              <a:t>del</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calcolo</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del</a:t>
            </a:r>
            <a:r>
              <a:rPr lang="fr-FR" dirty="0">
                <a:solidFill>
                  <a:srgbClr val="7EAD57"/>
                </a:solidFill>
                <a:latin typeface="Arial" pitchFamily="34" charset="0"/>
                <a:cs typeface="+mn-cs"/>
              </a:rPr>
              <a:t> TFR</a:t>
            </a:r>
            <a:endParaRPr lang="it-IT" dirty="0">
              <a:solidFill>
                <a:srgbClr val="7EAD57"/>
              </a:solidFill>
              <a:latin typeface="Arial" pitchFamily="34" charset="0"/>
              <a:cs typeface="+mn-cs"/>
            </a:endParaRPr>
          </a:p>
          <a:p>
            <a:pPr>
              <a:defRPr/>
            </a:pPr>
            <a:endParaRPr lang="fr-FR" dirty="0">
              <a:solidFill>
                <a:srgbClr val="153059"/>
              </a:solidFill>
              <a:latin typeface="Arial" pitchFamily="34" charset="0"/>
              <a:cs typeface="+mn-cs"/>
            </a:endParaRPr>
          </a:p>
        </p:txBody>
      </p:sp>
      <p:sp>
        <p:nvSpPr>
          <p:cNvPr id="38924" name="Rectangle 22"/>
          <p:cNvSpPr>
            <a:spLocks noChangeArrowheads="1"/>
          </p:cNvSpPr>
          <p:nvPr/>
        </p:nvSpPr>
        <p:spPr bwMode="auto">
          <a:xfrm>
            <a:off x="2792760" y="2132856"/>
            <a:ext cx="2160240" cy="3124200"/>
          </a:xfrm>
          <a:prstGeom prst="rect">
            <a:avLst/>
          </a:prstGeom>
          <a:noFill/>
          <a:ln w="50800" algn="ctr">
            <a:solidFill>
              <a:srgbClr val="153059"/>
            </a:solidFill>
            <a:round/>
            <a:headEnd/>
            <a:tailEnd/>
          </a:ln>
        </p:spPr>
        <p:txBody>
          <a:bodyPr/>
          <a:lstStyle/>
          <a:p>
            <a:endParaRPr lang="fr-FR"/>
          </a:p>
        </p:txBody>
      </p:sp>
      <p:sp>
        <p:nvSpPr>
          <p:cNvPr id="24" name="ZoneTexte 23"/>
          <p:cNvSpPr txBox="1"/>
          <p:nvPr/>
        </p:nvSpPr>
        <p:spPr>
          <a:xfrm>
            <a:off x="5169024" y="2276872"/>
            <a:ext cx="1656184" cy="2595582"/>
          </a:xfrm>
          <a:prstGeom prst="rect">
            <a:avLst/>
          </a:prstGeom>
          <a:noFill/>
        </p:spPr>
        <p:txBody>
          <a:bodyPr wrap="square">
            <a:spAutoFit/>
          </a:bodyPr>
          <a:lstStyle/>
          <a:p>
            <a:pPr marL="0" lvl="1">
              <a:defRPr/>
            </a:pPr>
            <a:r>
              <a:rPr lang="it-IT" cap="all" dirty="0">
                <a:solidFill>
                  <a:srgbClr val="153059"/>
                </a:solidFill>
                <a:latin typeface="Arial" pitchFamily="34" charset="0"/>
                <a:cs typeface="+mn-cs"/>
              </a:rPr>
              <a:t>TFR</a:t>
            </a:r>
            <a:r>
              <a:rPr lang="it-IT" cap="all" baseline="30000" dirty="0">
                <a:solidFill>
                  <a:srgbClr val="153059"/>
                </a:solidFill>
                <a:latin typeface="Arial" pitchFamily="34" charset="0"/>
                <a:cs typeface="+mn-cs"/>
              </a:rPr>
              <a:t>(1) (2)</a:t>
            </a:r>
          </a:p>
          <a:p>
            <a:pPr marL="0" lvl="1">
              <a:defRPr/>
            </a:pPr>
            <a:endParaRPr lang="it-IT" sz="2800" cap="all" baseline="30000" dirty="0">
              <a:solidFill>
                <a:srgbClr val="153059"/>
              </a:solidFill>
              <a:latin typeface="Arial" pitchFamily="34" charset="0"/>
              <a:cs typeface="+mn-cs"/>
            </a:endParaRPr>
          </a:p>
          <a:p>
            <a:pPr marL="0" lvl="1">
              <a:defRPr/>
            </a:pPr>
            <a:endParaRPr lang="it-IT" cap="all" baseline="30000" dirty="0">
              <a:solidFill>
                <a:srgbClr val="153059"/>
              </a:solidFill>
              <a:latin typeface="Arial" pitchFamily="34" charset="0"/>
              <a:cs typeface="+mn-cs"/>
            </a:endParaRPr>
          </a:p>
          <a:p>
            <a:pPr marL="0" lvl="1">
              <a:defRPr/>
            </a:pPr>
            <a:r>
              <a:rPr lang="it-IT" sz="6000" dirty="0">
                <a:solidFill>
                  <a:srgbClr val="7EAD57"/>
                </a:solidFill>
                <a:latin typeface="Arial" pitchFamily="34" charset="0"/>
                <a:cs typeface="+mn-cs"/>
              </a:rPr>
              <a:t>2%</a:t>
            </a:r>
            <a:r>
              <a:rPr lang="it-IT" sz="4400" dirty="0">
                <a:solidFill>
                  <a:srgbClr val="7EAD57"/>
                </a:solidFill>
                <a:latin typeface="Arial" pitchFamily="34" charset="0"/>
                <a:cs typeface="+mn-cs"/>
              </a:rPr>
              <a:t/>
            </a:r>
            <a:br>
              <a:rPr lang="it-IT" sz="4400" dirty="0">
                <a:solidFill>
                  <a:srgbClr val="7EAD57"/>
                </a:solidFill>
                <a:latin typeface="Arial" pitchFamily="34" charset="0"/>
                <a:cs typeface="+mn-cs"/>
              </a:rPr>
            </a:br>
            <a:r>
              <a:rPr lang="fr-FR" dirty="0" err="1">
                <a:solidFill>
                  <a:srgbClr val="7EAD57"/>
                </a:solidFill>
                <a:latin typeface="Arial" pitchFamily="34" charset="0"/>
                <a:cs typeface="+mn-cs"/>
              </a:rPr>
              <a:t>della</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retribuzione</a:t>
            </a:r>
            <a:r>
              <a:rPr lang="fr-FR" dirty="0">
                <a:solidFill>
                  <a:srgbClr val="7EAD57"/>
                </a:solidFill>
                <a:latin typeface="Arial" pitchFamily="34" charset="0"/>
                <a:cs typeface="+mn-cs"/>
              </a:rPr>
              <a:t> utile al TFR</a:t>
            </a:r>
            <a:endParaRPr lang="fr-FR" dirty="0">
              <a:solidFill>
                <a:srgbClr val="153059"/>
              </a:solidFill>
              <a:latin typeface="Arial" pitchFamily="34" charset="0"/>
              <a:cs typeface="+mn-cs"/>
            </a:endParaRPr>
          </a:p>
        </p:txBody>
      </p:sp>
      <p:sp>
        <p:nvSpPr>
          <p:cNvPr id="20" name="ZoneTexte 19"/>
          <p:cNvSpPr txBox="1"/>
          <p:nvPr/>
        </p:nvSpPr>
        <p:spPr>
          <a:xfrm>
            <a:off x="6969224" y="2204863"/>
            <a:ext cx="2592288" cy="3046988"/>
          </a:xfrm>
          <a:prstGeom prst="rect">
            <a:avLst/>
          </a:prstGeom>
          <a:noFill/>
        </p:spPr>
        <p:txBody>
          <a:bodyPr wrap="square">
            <a:spAutoFit/>
          </a:bodyPr>
          <a:lstStyle/>
          <a:p>
            <a:pPr marL="0" lvl="1">
              <a:defRPr/>
            </a:pPr>
            <a:r>
              <a:rPr lang="it-IT" cap="all" dirty="0">
                <a:solidFill>
                  <a:srgbClr val="153059"/>
                </a:solidFill>
                <a:latin typeface="Arial" pitchFamily="34" charset="0"/>
                <a:cs typeface="+mn-cs"/>
              </a:rPr>
              <a:t>Contributo dello STATO</a:t>
            </a:r>
          </a:p>
          <a:p>
            <a:pPr marL="0" lvl="1">
              <a:defRPr/>
            </a:pPr>
            <a:endParaRPr lang="it-IT" cap="all" dirty="0">
              <a:solidFill>
                <a:srgbClr val="153059"/>
              </a:solidFill>
              <a:latin typeface="Arial" pitchFamily="34" charset="0"/>
              <a:cs typeface="+mn-cs"/>
            </a:endParaRPr>
          </a:p>
          <a:p>
            <a:pPr marL="0" lvl="1">
              <a:defRPr/>
            </a:pPr>
            <a:r>
              <a:rPr lang="it-IT" sz="6000" dirty="0">
                <a:solidFill>
                  <a:srgbClr val="7EAD57"/>
                </a:solidFill>
                <a:latin typeface="Arial" pitchFamily="34" charset="0"/>
                <a:cs typeface="+mn-cs"/>
              </a:rPr>
              <a:t>1,50%</a:t>
            </a:r>
            <a:r>
              <a:rPr lang="it-IT" sz="4400" dirty="0">
                <a:solidFill>
                  <a:srgbClr val="7EAD57"/>
                </a:solidFill>
                <a:latin typeface="Arial" pitchFamily="34" charset="0"/>
                <a:cs typeface="+mn-cs"/>
              </a:rPr>
              <a:t/>
            </a:r>
            <a:br>
              <a:rPr lang="it-IT" sz="4400" dirty="0">
                <a:solidFill>
                  <a:srgbClr val="7EAD57"/>
                </a:solidFill>
                <a:latin typeface="Arial" pitchFamily="34" charset="0"/>
                <a:cs typeface="+mn-cs"/>
              </a:rPr>
            </a:br>
            <a:r>
              <a:rPr lang="fr-FR" dirty="0" err="1">
                <a:solidFill>
                  <a:srgbClr val="7EAD57"/>
                </a:solidFill>
                <a:latin typeface="Arial" pitchFamily="34" charset="0"/>
                <a:cs typeface="+mn-cs"/>
              </a:rPr>
              <a:t>della</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retribuzione</a:t>
            </a:r>
            <a:r>
              <a:rPr lang="fr-FR" dirty="0">
                <a:solidFill>
                  <a:srgbClr val="7EAD57"/>
                </a:solidFill>
                <a:latin typeface="Arial" pitchFamily="34" charset="0"/>
                <a:cs typeface="+mn-cs"/>
              </a:rPr>
              <a:t> utile ai fini </a:t>
            </a:r>
            <a:r>
              <a:rPr lang="fr-FR" dirty="0" err="1">
                <a:solidFill>
                  <a:srgbClr val="7EAD57"/>
                </a:solidFill>
                <a:latin typeface="Arial" pitchFamily="34" charset="0"/>
                <a:cs typeface="+mn-cs"/>
              </a:rPr>
              <a:t>del</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calcolo</a:t>
            </a:r>
            <a:r>
              <a:rPr lang="fr-FR" dirty="0">
                <a:solidFill>
                  <a:srgbClr val="7EAD57"/>
                </a:solidFill>
                <a:latin typeface="Arial" pitchFamily="34" charset="0"/>
                <a:cs typeface="+mn-cs"/>
              </a:rPr>
              <a:t> </a:t>
            </a:r>
            <a:r>
              <a:rPr lang="fr-FR" dirty="0" err="1">
                <a:solidFill>
                  <a:srgbClr val="7EAD57"/>
                </a:solidFill>
                <a:latin typeface="Arial" pitchFamily="34" charset="0"/>
                <a:cs typeface="+mn-cs"/>
              </a:rPr>
              <a:t>del</a:t>
            </a:r>
            <a:r>
              <a:rPr lang="fr-FR" dirty="0">
                <a:solidFill>
                  <a:srgbClr val="7EAD57"/>
                </a:solidFill>
                <a:latin typeface="Arial" pitchFamily="34" charset="0"/>
                <a:cs typeface="+mn-cs"/>
              </a:rPr>
              <a:t> TFS </a:t>
            </a:r>
          </a:p>
          <a:p>
            <a:pPr marL="0" lvl="1">
              <a:defRPr/>
            </a:pPr>
            <a:r>
              <a:rPr lang="fr-FR" sz="1200" dirty="0">
                <a:solidFill>
                  <a:srgbClr val="7EAD57"/>
                </a:solidFill>
                <a:latin typeface="Arial" pitchFamily="34" charset="0"/>
                <a:cs typeface="+mn-cs"/>
              </a:rPr>
              <a:t>(1,20% </a:t>
            </a:r>
            <a:r>
              <a:rPr lang="fr-FR" sz="1200" dirty="0" err="1">
                <a:solidFill>
                  <a:srgbClr val="7EAD57"/>
                </a:solidFill>
                <a:latin typeface="Arial" pitchFamily="34" charset="0"/>
                <a:cs typeface="+mn-cs"/>
              </a:rPr>
              <a:t>della</a:t>
            </a:r>
            <a:r>
              <a:rPr lang="fr-FR" sz="1200" dirty="0">
                <a:solidFill>
                  <a:srgbClr val="7EAD57"/>
                </a:solidFill>
                <a:latin typeface="Arial" pitchFamily="34" charset="0"/>
                <a:cs typeface="+mn-cs"/>
              </a:rPr>
              <a:t> </a:t>
            </a:r>
            <a:r>
              <a:rPr lang="fr-FR" sz="1200" dirty="0" err="1">
                <a:solidFill>
                  <a:srgbClr val="7EAD57"/>
                </a:solidFill>
                <a:latin typeface="Arial" pitchFamily="34" charset="0"/>
                <a:cs typeface="+mn-cs"/>
              </a:rPr>
              <a:t>retribuzione</a:t>
            </a:r>
            <a:r>
              <a:rPr lang="fr-FR" sz="1200" dirty="0">
                <a:solidFill>
                  <a:srgbClr val="7EAD57"/>
                </a:solidFill>
                <a:latin typeface="Arial" pitchFamily="34" charset="0"/>
                <a:cs typeface="+mn-cs"/>
              </a:rPr>
              <a:t> </a:t>
            </a:r>
          </a:p>
          <a:p>
            <a:pPr marL="0" lvl="1">
              <a:defRPr/>
            </a:pPr>
            <a:r>
              <a:rPr lang="fr-FR" sz="1200" dirty="0">
                <a:solidFill>
                  <a:srgbClr val="7EAD57"/>
                </a:solidFill>
                <a:latin typeface="Arial" pitchFamily="34" charset="0"/>
                <a:cs typeface="+mn-cs"/>
              </a:rPr>
              <a:t>utile al TFR)</a:t>
            </a:r>
            <a:endParaRPr lang="fr-FR" dirty="0">
              <a:solidFill>
                <a:srgbClr val="153059"/>
              </a:solidFill>
              <a:latin typeface="Arial" pitchFamily="34" charset="0"/>
              <a:cs typeface="+mn-cs"/>
            </a:endParaRPr>
          </a:p>
        </p:txBody>
      </p:sp>
      <p:sp>
        <p:nvSpPr>
          <p:cNvPr id="38927" name="Rectangle 24"/>
          <p:cNvSpPr>
            <a:spLocks noChangeArrowheads="1"/>
          </p:cNvSpPr>
          <p:nvPr/>
        </p:nvSpPr>
        <p:spPr bwMode="auto">
          <a:xfrm>
            <a:off x="6969224" y="2132856"/>
            <a:ext cx="2592288" cy="3124200"/>
          </a:xfrm>
          <a:prstGeom prst="rect">
            <a:avLst/>
          </a:prstGeom>
          <a:noFill/>
          <a:ln w="50800" algn="ctr">
            <a:solidFill>
              <a:srgbClr val="153059"/>
            </a:solidFill>
            <a:round/>
            <a:headEnd/>
            <a:tailEnd/>
          </a:ln>
        </p:spPr>
        <p:txBody>
          <a:bodyPr/>
          <a:lstStyle/>
          <a:p>
            <a:endParaRPr lang="fr-FR"/>
          </a:p>
        </p:txBody>
      </p:sp>
      <p:sp>
        <p:nvSpPr>
          <p:cNvPr id="38928" name="Rectangle 31"/>
          <p:cNvSpPr>
            <a:spLocks noChangeArrowheads="1"/>
          </p:cNvSpPr>
          <p:nvPr/>
        </p:nvSpPr>
        <p:spPr bwMode="auto">
          <a:xfrm>
            <a:off x="7162800" y="2044700"/>
            <a:ext cx="1219200" cy="152400"/>
          </a:xfrm>
          <a:prstGeom prst="rect">
            <a:avLst/>
          </a:prstGeom>
          <a:solidFill>
            <a:schemeClr val="bg1"/>
          </a:solidFill>
          <a:ln w="9525" algn="ctr">
            <a:noFill/>
            <a:round/>
            <a:headEnd/>
            <a:tailEnd/>
          </a:ln>
        </p:spPr>
        <p:txBody>
          <a:bodyPr/>
          <a:lstStyle/>
          <a:p>
            <a:endParaRPr lang="fr-FR"/>
          </a:p>
        </p:txBody>
      </p:sp>
      <p:pic>
        <p:nvPicPr>
          <p:cNvPr id="38929" name="Image 18" descr="Maiale.png"/>
          <p:cNvPicPr>
            <a:picLocks noChangeAspect="1"/>
          </p:cNvPicPr>
          <p:nvPr/>
        </p:nvPicPr>
        <p:blipFill>
          <a:blip r:embed="rId2" cstate="print"/>
          <a:srcRect/>
          <a:stretch>
            <a:fillRect/>
          </a:stretch>
        </p:blipFill>
        <p:spPr bwMode="auto">
          <a:xfrm>
            <a:off x="6705600" y="177800"/>
            <a:ext cx="2159000" cy="2159000"/>
          </a:xfrm>
          <a:prstGeom prst="rect">
            <a:avLst/>
          </a:prstGeom>
          <a:noFill/>
          <a:ln w="9525">
            <a:noFill/>
            <a:miter lim="800000"/>
            <a:headEnd/>
            <a:tailEnd/>
          </a:ln>
        </p:spPr>
      </p:pic>
      <p:grpSp>
        <p:nvGrpSpPr>
          <p:cNvPr id="38930" name="Grouper 30"/>
          <p:cNvGrpSpPr>
            <a:grpSpLocks/>
          </p:cNvGrpSpPr>
          <p:nvPr/>
        </p:nvGrpSpPr>
        <p:grpSpPr bwMode="auto">
          <a:xfrm>
            <a:off x="7315200" y="1244600"/>
            <a:ext cx="304800" cy="304800"/>
            <a:chOff x="6819900" y="7378700"/>
            <a:chExt cx="381000" cy="381000"/>
          </a:xfrm>
        </p:grpSpPr>
        <p:sp>
          <p:nvSpPr>
            <p:cNvPr id="38931" name="Ellipse 27"/>
            <p:cNvSpPr>
              <a:spLocks noChangeArrowheads="1"/>
            </p:cNvSpPr>
            <p:nvPr/>
          </p:nvSpPr>
          <p:spPr bwMode="auto">
            <a:xfrm>
              <a:off x="6819900" y="7378700"/>
              <a:ext cx="381000" cy="381000"/>
            </a:xfrm>
            <a:prstGeom prst="ellipse">
              <a:avLst/>
            </a:prstGeom>
            <a:solidFill>
              <a:srgbClr val="FFFFFF"/>
            </a:solidFill>
            <a:ln w="9525" algn="ctr">
              <a:solidFill>
                <a:srgbClr val="FFFFFF"/>
              </a:solidFill>
              <a:round/>
              <a:headEnd/>
              <a:tailEnd/>
            </a:ln>
          </p:spPr>
          <p:txBody>
            <a:bodyPr/>
            <a:lstStyle/>
            <a:p>
              <a:endParaRPr lang="fr-FR"/>
            </a:p>
          </p:txBody>
        </p:sp>
        <p:sp>
          <p:nvSpPr>
            <p:cNvPr id="38932" name="Ellipse 28"/>
            <p:cNvSpPr>
              <a:spLocks noChangeArrowheads="1"/>
            </p:cNvSpPr>
            <p:nvPr/>
          </p:nvSpPr>
          <p:spPr bwMode="auto">
            <a:xfrm>
              <a:off x="6845300" y="7531100"/>
              <a:ext cx="228600" cy="228600"/>
            </a:xfrm>
            <a:prstGeom prst="ellipse">
              <a:avLst/>
            </a:prstGeom>
            <a:solidFill>
              <a:srgbClr val="7EAD57"/>
            </a:solidFill>
            <a:ln w="9525" algn="ctr">
              <a:noFill/>
              <a:round/>
              <a:headEnd/>
              <a:tailEnd/>
            </a:ln>
          </p:spPr>
          <p:txBody>
            <a:bodyPr/>
            <a:lstStyle/>
            <a:p>
              <a:endParaRPr lang="fr-FR">
                <a:solidFill>
                  <a:srgbClr val="7EAD57"/>
                </a:solidFill>
              </a:endParaRPr>
            </a:p>
          </p:txBody>
        </p:sp>
      </p:gr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19</a:t>
            </a:fld>
            <a:endParaRPr lang="it-IT"/>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782638" y="914400"/>
            <a:ext cx="8420100" cy="914400"/>
          </a:xfrm>
        </p:spPr>
        <p:txBody>
          <a:bodyPr/>
          <a:lstStyle/>
          <a:p>
            <a:pPr>
              <a:defRPr/>
            </a:pPr>
            <a:r>
              <a:rPr lang="fr-FR" dirty="0"/>
              <a:t>Agenda</a:t>
            </a:r>
          </a:p>
        </p:txBody>
      </p:sp>
      <p:sp>
        <p:nvSpPr>
          <p:cNvPr id="19458" name="Espace réservé du texte 12"/>
          <p:cNvSpPr>
            <a:spLocks noGrp="1"/>
          </p:cNvSpPr>
          <p:nvPr>
            <p:ph type="body" idx="1"/>
          </p:nvPr>
        </p:nvSpPr>
        <p:spPr>
          <a:xfrm>
            <a:off x="782638" y="1981201"/>
            <a:ext cx="8420100" cy="3680048"/>
          </a:xfrm>
        </p:spPr>
        <p:txBody>
          <a:bodyPr/>
          <a:lstStyle/>
          <a:p>
            <a:pPr>
              <a:spcBef>
                <a:spcPts val="363"/>
              </a:spcBef>
              <a:buFontTx/>
              <a:buAutoNum type="arabicPeriod"/>
            </a:pPr>
            <a:r>
              <a:rPr lang="fr-FR" dirty="0">
                <a:ea typeface="ＭＳ Ｐゴシック" pitchFamily="34" charset="-128"/>
              </a:rPr>
              <a:t>La </a:t>
            </a:r>
            <a:r>
              <a:rPr lang="fr-FR" dirty="0" err="1">
                <a:ea typeface="ＭＳ Ｐゴシック" pitchFamily="34" charset="-128"/>
              </a:rPr>
              <a:t>previdenza</a:t>
            </a:r>
            <a:r>
              <a:rPr lang="fr-FR" dirty="0">
                <a:ea typeface="ＭＳ Ｐゴシック" pitchFamily="34" charset="-128"/>
              </a:rPr>
              <a:t> </a:t>
            </a:r>
            <a:r>
              <a:rPr lang="fr-FR" dirty="0" err="1">
                <a:ea typeface="ＭＳ Ｐゴシック" pitchFamily="34" charset="-128"/>
              </a:rPr>
              <a:t>complementare</a:t>
            </a:r>
            <a:r>
              <a:rPr lang="fr-FR" dirty="0">
                <a:ea typeface="ＭＳ Ｐゴシック" pitchFamily="34" charset="-128"/>
              </a:rPr>
              <a:t> </a:t>
            </a:r>
            <a:r>
              <a:rPr lang="fr-FR" dirty="0" err="1">
                <a:ea typeface="ＭＳ Ｐゴシック" pitchFamily="34" charset="-128"/>
              </a:rPr>
              <a:t>contrattuale</a:t>
            </a:r>
            <a:endParaRPr lang="fr-FR" dirty="0">
              <a:ea typeface="ＭＳ Ｐゴシック" pitchFamily="34" charset="-128"/>
            </a:endParaRPr>
          </a:p>
          <a:p>
            <a:pPr>
              <a:spcBef>
                <a:spcPts val="363"/>
              </a:spcBef>
              <a:buFontTx/>
              <a:buAutoNum type="arabicPeriod"/>
            </a:pPr>
            <a:r>
              <a:rPr lang="fr-FR" dirty="0">
                <a:ea typeface="ＭＳ Ｐゴシック" pitchFamily="34" charset="-128"/>
              </a:rPr>
              <a:t>I </a:t>
            </a:r>
            <a:r>
              <a:rPr lang="fr-FR" dirty="0" err="1">
                <a:ea typeface="ＭＳ Ｐゴシック" pitchFamily="34" charset="-128"/>
              </a:rPr>
              <a:t>vantaggi</a:t>
            </a:r>
            <a:r>
              <a:rPr lang="fr-FR" dirty="0">
                <a:ea typeface="ＭＳ Ｐゴシック" pitchFamily="34" charset="-128"/>
              </a:rPr>
              <a:t> di </a:t>
            </a:r>
            <a:r>
              <a:rPr lang="fr-FR" dirty="0" err="1">
                <a:ea typeface="ＭＳ Ｐゴシック" pitchFamily="34" charset="-128"/>
              </a:rPr>
              <a:t>Perseo</a:t>
            </a:r>
            <a:r>
              <a:rPr lang="fr-FR" dirty="0">
                <a:ea typeface="ＭＳ Ｐゴシック" pitchFamily="34" charset="-128"/>
              </a:rPr>
              <a:t> </a:t>
            </a:r>
            <a:r>
              <a:rPr lang="fr-FR" dirty="0" err="1">
                <a:ea typeface="ＭＳ Ｐゴシック" pitchFamily="34" charset="-128"/>
              </a:rPr>
              <a:t>Sirio</a:t>
            </a:r>
            <a:endParaRPr lang="fr-FR" dirty="0">
              <a:ea typeface="ＭＳ Ｐゴシック" pitchFamily="34" charset="-128"/>
            </a:endParaRPr>
          </a:p>
          <a:p>
            <a:pPr>
              <a:spcBef>
                <a:spcPts val="363"/>
              </a:spcBef>
              <a:buFontTx/>
              <a:buAutoNum type="arabicPeriod"/>
            </a:pPr>
            <a:r>
              <a:rPr lang="fr-FR" dirty="0">
                <a:ea typeface="ＭＳ Ｐゴシック" pitchFamily="34" charset="-128"/>
              </a:rPr>
              <a:t>I </a:t>
            </a:r>
            <a:r>
              <a:rPr lang="fr-FR" dirty="0" err="1">
                <a:ea typeface="ＭＳ Ｐゴシック" pitchFamily="34" charset="-128"/>
              </a:rPr>
              <a:t>contributi</a:t>
            </a:r>
            <a:endParaRPr lang="fr-FR" dirty="0">
              <a:ea typeface="ＭＳ Ｐゴシック" pitchFamily="34" charset="-128"/>
            </a:endParaRPr>
          </a:p>
          <a:p>
            <a:pPr>
              <a:spcBef>
                <a:spcPts val="363"/>
              </a:spcBef>
              <a:buFontTx/>
              <a:buAutoNum type="arabicPeriod"/>
            </a:pPr>
            <a:r>
              <a:rPr lang="fr-FR" dirty="0">
                <a:ea typeface="ＭＳ Ｐゴシック" pitchFamily="34" charset="-128"/>
              </a:rPr>
              <a:t>Dal TFS al TFR</a:t>
            </a:r>
          </a:p>
          <a:p>
            <a:pPr>
              <a:spcBef>
                <a:spcPts val="363"/>
              </a:spcBef>
              <a:buFontTx/>
              <a:buAutoNum type="arabicPeriod"/>
            </a:pPr>
            <a:r>
              <a:rPr lang="fr-FR" dirty="0">
                <a:ea typeface="ＭＳ Ｐゴシック" pitchFamily="34" charset="-128"/>
              </a:rPr>
              <a:t>La </a:t>
            </a:r>
            <a:r>
              <a:rPr lang="fr-FR" dirty="0" err="1">
                <a:ea typeface="ＭＳ Ｐゴシック" pitchFamily="34" charset="-128"/>
              </a:rPr>
              <a:t>gestione</a:t>
            </a:r>
            <a:r>
              <a:rPr lang="fr-FR" dirty="0">
                <a:ea typeface="ＭＳ Ｐゴシック" pitchFamily="34" charset="-128"/>
              </a:rPr>
              <a:t> </a:t>
            </a:r>
            <a:r>
              <a:rPr lang="fr-FR" dirty="0" err="1">
                <a:ea typeface="ＭＳ Ｐゴシック" pitchFamily="34" charset="-128"/>
              </a:rPr>
              <a:t>finanziaria</a:t>
            </a:r>
            <a:endParaRPr lang="fr-FR" dirty="0">
              <a:ea typeface="ＭＳ Ｐゴシック" pitchFamily="34" charset="-128"/>
            </a:endParaRPr>
          </a:p>
          <a:p>
            <a:pPr>
              <a:spcBef>
                <a:spcPts val="363"/>
              </a:spcBef>
              <a:buFontTx/>
              <a:buAutoNum type="arabicPeriod"/>
            </a:pPr>
            <a:r>
              <a:rPr lang="fr-FR" dirty="0">
                <a:ea typeface="ＭＳ Ｐゴシック" pitchFamily="34" charset="-128"/>
              </a:rPr>
              <a:t>Le </a:t>
            </a:r>
            <a:r>
              <a:rPr lang="fr-FR" dirty="0" err="1">
                <a:ea typeface="ＭＳ Ｐゴシック" pitchFamily="34" charset="-128"/>
              </a:rPr>
              <a:t>prestazioni</a:t>
            </a:r>
            <a:endParaRPr lang="fr-FR" dirty="0">
              <a:ea typeface="ＭＳ Ｐゴシック" pitchFamily="34" charset="-128"/>
            </a:endParaRPr>
          </a:p>
          <a:p>
            <a:pPr>
              <a:spcBef>
                <a:spcPts val="363"/>
              </a:spcBef>
              <a:buFontTx/>
              <a:buAutoNum type="arabicPeriod"/>
            </a:pPr>
            <a:r>
              <a:rPr lang="fr-FR" dirty="0" err="1">
                <a:ea typeface="ＭＳ Ｐゴシック" pitchFamily="34" charset="-128"/>
              </a:rPr>
              <a:t>Domande</a:t>
            </a:r>
            <a:r>
              <a:rPr lang="fr-FR" dirty="0">
                <a:ea typeface="ＭＳ Ｐゴシック" pitchFamily="34" charset="-128"/>
              </a:rPr>
              <a:t>?</a:t>
            </a:r>
          </a:p>
        </p:txBody>
      </p:sp>
      <p:sp>
        <p:nvSpPr>
          <p:cNvPr id="12" name="Espace réservé du pied de page 11"/>
          <p:cNvSpPr>
            <a:spLocks noGrp="1"/>
          </p:cNvSpPr>
          <p:nvPr>
            <p:ph type="ftr" sz="quarter" idx="10"/>
          </p:nvPr>
        </p:nvSpPr>
        <p:spPr/>
        <p:txBody>
          <a:bodyPr/>
          <a:lstStyle/>
          <a:p>
            <a:pPr>
              <a:lnSpc>
                <a:spcPct val="100000"/>
              </a:lnSpc>
              <a:defRPr/>
            </a:pPr>
            <a:r>
              <a:rPr lang="fr-FR" dirty="0"/>
              <a:t>FONDO PERSEO SIRIO </a:t>
            </a:r>
            <a:r>
              <a:rPr lang="fr-FR" b="0" dirty="0" err="1"/>
              <a:t>Iscritto</a:t>
            </a:r>
            <a:r>
              <a:rPr lang="fr-FR" b="0" dirty="0"/>
              <a:t> al n. 164 </a:t>
            </a:r>
            <a:r>
              <a:rPr lang="fr-FR" b="0" dirty="0" err="1"/>
              <a:t>dell’Albo</a:t>
            </a:r>
            <a:r>
              <a:rPr lang="fr-FR" b="0" dirty="0"/>
              <a:t> COVIP </a:t>
            </a:r>
            <a:r>
              <a:rPr lang="fr-FR" b="0" dirty="0" err="1"/>
              <a:t>Sede</a:t>
            </a:r>
            <a:r>
              <a:rPr lang="fr-FR" b="0" dirty="0"/>
              <a:t> </a:t>
            </a:r>
            <a:r>
              <a:rPr lang="fr-FR" b="0" dirty="0" err="1"/>
              <a:t>legale</a:t>
            </a:r>
            <a:r>
              <a:rPr lang="fr-FR" b="0" dirty="0"/>
              <a:t>: via </a:t>
            </a:r>
            <a:r>
              <a:rPr lang="fr-FR" b="0" dirty="0" err="1"/>
              <a:t>degli</a:t>
            </a:r>
            <a:r>
              <a:rPr lang="fr-FR" b="0" dirty="0"/>
              <a:t> </a:t>
            </a:r>
            <a:r>
              <a:rPr lang="fr-FR" b="0" dirty="0" err="1"/>
              <a:t>Scialoja</a:t>
            </a:r>
            <a:r>
              <a:rPr lang="fr-FR" b="0" dirty="0"/>
              <a:t>, 3 - 00196 Roma</a:t>
            </a:r>
            <a:endParaRPr lang="it-IT" b="0" dirty="0"/>
          </a:p>
        </p:txBody>
      </p:sp>
      <p:sp>
        <p:nvSpPr>
          <p:cNvPr id="2" name="Segnaposto numero diapositiva 1"/>
          <p:cNvSpPr>
            <a:spLocks noGrp="1"/>
          </p:cNvSpPr>
          <p:nvPr>
            <p:ph type="sldNum" sz="quarter" idx="11"/>
          </p:nvPr>
        </p:nvSpPr>
        <p:spPr/>
        <p:txBody>
          <a:bodyPr/>
          <a:lstStyle/>
          <a:p>
            <a:pPr>
              <a:defRPr/>
            </a:pPr>
            <a:fld id="{CA7A6DC8-A798-4643-9E79-27D5F48F506A}" type="slidenum">
              <a:rPr lang="it-IT" smtClean="0"/>
              <a:pPr>
                <a:defRPr/>
              </a:pPr>
              <a:t>2</a:t>
            </a:fld>
            <a:endParaRPr lang="it-I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p:cNvSpPr>
            <a:spLocks noGrp="1"/>
          </p:cNvSpPr>
          <p:nvPr>
            <p:ph type="title"/>
          </p:nvPr>
        </p:nvSpPr>
        <p:spPr>
          <a:xfrm>
            <a:off x="228600" y="0"/>
            <a:ext cx="9429750" cy="865188"/>
          </a:xfrm>
        </p:spPr>
        <p:txBody>
          <a:bodyPr/>
          <a:lstStyle/>
          <a:p>
            <a:pPr eaLnBrk="1" hangingPunct="1"/>
            <a:r>
              <a:rPr lang="it-IT">
                <a:ea typeface="ＭＳ Ｐゴシック" pitchFamily="34" charset="-128"/>
              </a:rPr>
              <a:t>Contribuzione (lavoratore optante)</a:t>
            </a:r>
          </a:p>
        </p:txBody>
      </p:sp>
      <p:sp>
        <p:nvSpPr>
          <p:cNvPr id="39938" name="Espace réservé du texte vertical 13"/>
          <p:cNvSpPr>
            <a:spLocks noGrp="1"/>
          </p:cNvSpPr>
          <p:nvPr>
            <p:ph type="body" orient="vert" idx="1"/>
          </p:nvPr>
        </p:nvSpPr>
        <p:spPr>
          <a:xfrm>
            <a:off x="273050" y="1371600"/>
            <a:ext cx="9363075" cy="4937125"/>
          </a:xfrm>
        </p:spPr>
        <p:txBody>
          <a:bodyPr/>
          <a:lstStyle/>
          <a:p>
            <a:endParaRPr lang="fr-FR">
              <a:ea typeface="ＭＳ Ｐゴシック" pitchFamily="34" charset="-128"/>
            </a:endParaRPr>
          </a:p>
        </p:txBody>
      </p:sp>
      <p:sp>
        <p:nvSpPr>
          <p:cNvPr id="15" name="Espace réservé du pied de page 14"/>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p>
        </p:txBody>
      </p:sp>
      <p:sp>
        <p:nvSpPr>
          <p:cNvPr id="39941" name="Rettangolo 7"/>
          <p:cNvSpPr>
            <a:spLocks noChangeArrowheads="1"/>
          </p:cNvSpPr>
          <p:nvPr/>
        </p:nvSpPr>
        <p:spPr bwMode="auto">
          <a:xfrm>
            <a:off x="304800" y="1468438"/>
            <a:ext cx="9372600" cy="461962"/>
          </a:xfrm>
          <a:prstGeom prst="rect">
            <a:avLst/>
          </a:prstGeom>
          <a:solidFill>
            <a:srgbClr val="2D87AD"/>
          </a:solidFill>
          <a:ln w="25400" algn="ctr">
            <a:noFill/>
            <a:round/>
            <a:headEnd/>
            <a:tailEnd/>
          </a:ln>
        </p:spPr>
        <p:txBody>
          <a:bodyPr>
            <a:spAutoFit/>
          </a:bodyPr>
          <a:lstStyle/>
          <a:p>
            <a:pPr algn="ctr"/>
            <a:r>
              <a:rPr lang="it-IT" sz="2400">
                <a:solidFill>
                  <a:srgbClr val="FFFFFF"/>
                </a:solidFill>
              </a:rPr>
              <a:t>REDDITO LAVORATORE: € 22.000 annui</a:t>
            </a:r>
          </a:p>
        </p:txBody>
      </p:sp>
      <p:sp>
        <p:nvSpPr>
          <p:cNvPr id="18" name="Segnaposto contenuto 2"/>
          <p:cNvSpPr txBox="1">
            <a:spLocks/>
          </p:cNvSpPr>
          <p:nvPr/>
        </p:nvSpPr>
        <p:spPr bwMode="auto">
          <a:xfrm>
            <a:off x="304800" y="1968500"/>
            <a:ext cx="9372600" cy="762000"/>
          </a:xfrm>
          <a:prstGeom prst="rect">
            <a:avLst/>
          </a:prstGeom>
          <a:solidFill>
            <a:schemeClr val="bg1"/>
          </a:solidFill>
          <a:ln w="25400" cap="flat" cmpd="sng" algn="ctr">
            <a:noFill/>
            <a:prstDash val="solid"/>
            <a:miter lim="800000"/>
            <a:headEnd/>
            <a:tailEnd/>
          </a:ln>
        </p:spPr>
        <p:style>
          <a:lnRef idx="2">
            <a:schemeClr val="accent2"/>
          </a:lnRef>
          <a:fillRef idx="1">
            <a:schemeClr val="lt1"/>
          </a:fillRef>
          <a:effectRef idx="0">
            <a:schemeClr val="accent2"/>
          </a:effectRef>
          <a:fontRef idx="minor">
            <a:schemeClr val="dk1"/>
          </a:fontRef>
        </p:style>
        <p:txBody>
          <a:bodyPr lIns="180000" tIns="180000" rIns="180000" bIns="180000"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buClr>
                <a:srgbClr val="7EAC58"/>
              </a:buClr>
              <a:buFont typeface="Wingdings" pitchFamily="2" charset="2"/>
              <a:buNone/>
              <a:defRPr/>
            </a:pPr>
            <a:r>
              <a:rPr lang="it-IT" sz="2000" cap="all" dirty="0">
                <a:solidFill>
                  <a:srgbClr val="2D87AD"/>
                </a:solidFill>
              </a:rPr>
              <a:t>QUANTO </a:t>
            </a:r>
            <a:r>
              <a:rPr lang="it-IT" sz="2000" cap="all" dirty="0" err="1">
                <a:solidFill>
                  <a:srgbClr val="2D87AD"/>
                </a:solidFill>
              </a:rPr>
              <a:t>VERSo</a:t>
            </a:r>
            <a:r>
              <a:rPr lang="it-IT" sz="2000" cap="all" dirty="0">
                <a:solidFill>
                  <a:srgbClr val="2D87AD"/>
                </a:solidFill>
              </a:rPr>
              <a:t> </a:t>
            </a:r>
            <a:r>
              <a:rPr lang="it-IT" sz="2000" dirty="0" err="1">
                <a:solidFill>
                  <a:srgbClr val="002060"/>
                </a:solidFill>
              </a:rPr>
              <a:t>€</a:t>
            </a:r>
            <a:r>
              <a:rPr lang="it-IT" sz="2000" dirty="0">
                <a:solidFill>
                  <a:srgbClr val="002060"/>
                </a:solidFill>
              </a:rPr>
              <a:t> 220</a:t>
            </a:r>
            <a:r>
              <a:rPr lang="it-IT" sz="2000" dirty="0">
                <a:solidFill>
                  <a:srgbClr val="000000"/>
                </a:solidFill>
              </a:rPr>
              <a:t> </a:t>
            </a:r>
            <a:r>
              <a:rPr lang="it-IT" sz="2000" b="0" dirty="0">
                <a:solidFill>
                  <a:srgbClr val="002060"/>
                </a:solidFill>
              </a:rPr>
              <a:t>(17,00 </a:t>
            </a:r>
            <a:r>
              <a:rPr lang="it-IT" sz="2000" b="0" dirty="0" err="1">
                <a:solidFill>
                  <a:srgbClr val="002060"/>
                </a:solidFill>
              </a:rPr>
              <a:t>€</a:t>
            </a:r>
            <a:r>
              <a:rPr lang="it-IT" sz="2000" b="0" dirty="0">
                <a:solidFill>
                  <a:srgbClr val="002060"/>
                </a:solidFill>
              </a:rPr>
              <a:t> al mese circa)</a:t>
            </a:r>
          </a:p>
        </p:txBody>
      </p:sp>
      <p:sp>
        <p:nvSpPr>
          <p:cNvPr id="21" name="Segnaposto contenuto 2"/>
          <p:cNvSpPr txBox="1">
            <a:spLocks/>
          </p:cNvSpPr>
          <p:nvPr/>
        </p:nvSpPr>
        <p:spPr bwMode="auto">
          <a:xfrm>
            <a:off x="304800" y="2768600"/>
            <a:ext cx="4687888" cy="1600200"/>
          </a:xfrm>
          <a:prstGeom prst="rect">
            <a:avLst/>
          </a:prstGeom>
          <a:ln>
            <a:noFill/>
          </a:ln>
          <a:extLst/>
        </p:spPr>
        <p:style>
          <a:lnRef idx="2">
            <a:schemeClr val="accent2"/>
          </a:lnRef>
          <a:fillRef idx="1">
            <a:schemeClr val="lt1"/>
          </a:fillRef>
          <a:effectRef idx="0">
            <a:schemeClr val="accent2"/>
          </a:effectRef>
          <a:fontRef idx="minor">
            <a:schemeClr val="dk1"/>
          </a:fontRef>
        </p:style>
        <p:txBody>
          <a:bodyPr lIns="180000" tIns="180000" rIns="180000" bIns="180000"/>
          <a:lstStyle/>
          <a:p>
            <a:pPr algn="ctr">
              <a:buClr>
                <a:srgbClr val="7EAC58"/>
              </a:buClr>
              <a:buFont typeface="Wingdings" pitchFamily="2" charset="2"/>
              <a:buNone/>
              <a:defRPr/>
            </a:pPr>
            <a:r>
              <a:rPr lang="it-IT" sz="2000" kern="0" dirty="0">
                <a:solidFill>
                  <a:srgbClr val="2D87AD"/>
                </a:solidFill>
                <a:ea typeface="ＭＳ Ｐゴシック" pitchFamily="34" charset="-128"/>
              </a:rPr>
              <a:t>QUANTO RICEVO</a:t>
            </a:r>
            <a:br>
              <a:rPr lang="it-IT" sz="2000" kern="0" dirty="0">
                <a:solidFill>
                  <a:srgbClr val="2D87AD"/>
                </a:solidFill>
                <a:ea typeface="ＭＳ Ｐゴシック" pitchFamily="34" charset="-128"/>
              </a:rPr>
            </a:br>
            <a:r>
              <a:rPr lang="it-IT" sz="2000" kern="0" dirty="0">
                <a:solidFill>
                  <a:srgbClr val="002060"/>
                </a:solidFill>
                <a:ea typeface="ＭＳ Ｐゴシック" pitchFamily="34" charset="-128"/>
              </a:rPr>
              <a:t>Contributo amministrazione: </a:t>
            </a:r>
            <a:r>
              <a:rPr lang="it-IT" sz="2000" kern="0" dirty="0" err="1">
                <a:solidFill>
                  <a:srgbClr val="002060"/>
                </a:solidFill>
                <a:ea typeface="ＭＳ Ｐゴシック" pitchFamily="34" charset="-128"/>
              </a:rPr>
              <a:t>€</a:t>
            </a:r>
            <a:r>
              <a:rPr lang="it-IT" sz="2000" kern="0" dirty="0">
                <a:solidFill>
                  <a:srgbClr val="002060"/>
                </a:solidFill>
                <a:ea typeface="ＭＳ Ｐゴシック" pitchFamily="34" charset="-128"/>
              </a:rPr>
              <a:t> 220</a:t>
            </a:r>
          </a:p>
          <a:p>
            <a:pPr algn="ctr">
              <a:buClr>
                <a:srgbClr val="FF0000"/>
              </a:buClr>
              <a:defRPr/>
            </a:pPr>
            <a:r>
              <a:rPr lang="fr-FR" sz="2000" kern="0" dirty="0" err="1">
                <a:solidFill>
                  <a:srgbClr val="002060"/>
                </a:solidFill>
                <a:ea typeface="ＭＳ Ｐゴシック" pitchFamily="34" charset="-128"/>
              </a:rPr>
              <a:t>Incentivo</a:t>
            </a:r>
            <a:r>
              <a:rPr lang="fr-FR" sz="2000" kern="0" dirty="0">
                <a:solidFill>
                  <a:srgbClr val="002060"/>
                </a:solidFill>
                <a:ea typeface="ＭＳ Ｐゴシック" pitchFamily="34" charset="-128"/>
              </a:rPr>
              <a:t> a </a:t>
            </a:r>
            <a:r>
              <a:rPr lang="fr-FR" sz="2000" kern="0" dirty="0" err="1">
                <a:solidFill>
                  <a:srgbClr val="002060"/>
                </a:solidFill>
                <a:ea typeface="ＭＳ Ｐゴシック" pitchFamily="34" charset="-128"/>
              </a:rPr>
              <a:t>carico</a:t>
            </a:r>
            <a:r>
              <a:rPr lang="fr-FR" sz="2000" kern="0" dirty="0">
                <a:solidFill>
                  <a:srgbClr val="002060"/>
                </a:solidFill>
                <a:ea typeface="ＭＳ Ｐゴシック" pitchFamily="34" charset="-128"/>
              </a:rPr>
              <a:t> </a:t>
            </a:r>
            <a:r>
              <a:rPr lang="fr-FR" sz="2000" kern="0" dirty="0" err="1">
                <a:solidFill>
                  <a:srgbClr val="002060"/>
                </a:solidFill>
                <a:ea typeface="ＭＳ Ｐゴシック" pitchFamily="34" charset="-128"/>
              </a:rPr>
              <a:t>dello</a:t>
            </a:r>
            <a:r>
              <a:rPr lang="fr-FR" sz="2000" kern="0" dirty="0">
                <a:solidFill>
                  <a:srgbClr val="002060"/>
                </a:solidFill>
                <a:ea typeface="ＭＳ Ｐゴシック" pitchFamily="34" charset="-128"/>
              </a:rPr>
              <a:t> </a:t>
            </a:r>
            <a:r>
              <a:rPr lang="fr-FR" sz="2000" kern="0" dirty="0" err="1">
                <a:solidFill>
                  <a:srgbClr val="002060"/>
                </a:solidFill>
                <a:ea typeface="ＭＳ Ｐゴシック" pitchFamily="34" charset="-128"/>
              </a:rPr>
              <a:t>Stato</a:t>
            </a:r>
            <a:r>
              <a:rPr lang="fr-FR" sz="2000" kern="0" dirty="0">
                <a:solidFill>
                  <a:srgbClr val="002060"/>
                </a:solidFill>
                <a:ea typeface="ＭＳ Ｐゴシック" pitchFamily="34" charset="-128"/>
              </a:rPr>
              <a:t>: € 264</a:t>
            </a:r>
            <a:endParaRPr lang="it-IT" sz="2000" kern="0" dirty="0">
              <a:solidFill>
                <a:srgbClr val="002060"/>
              </a:solidFill>
              <a:ea typeface="ＭＳ Ｐゴシック" pitchFamily="34" charset="-128"/>
            </a:endParaRPr>
          </a:p>
        </p:txBody>
      </p:sp>
      <p:sp>
        <p:nvSpPr>
          <p:cNvPr id="22" name="Segnaposto contenuto 5"/>
          <p:cNvSpPr txBox="1">
            <a:spLocks/>
          </p:cNvSpPr>
          <p:nvPr/>
        </p:nvSpPr>
        <p:spPr bwMode="auto">
          <a:xfrm>
            <a:off x="5029200" y="2768600"/>
            <a:ext cx="4635500" cy="1598613"/>
          </a:xfrm>
          <a:prstGeom prst="rect">
            <a:avLst/>
          </a:prstGeom>
          <a:solidFill>
            <a:schemeClr val="lt1">
              <a:alpha val="85000"/>
            </a:schemeClr>
          </a:solidFill>
          <a:ln w="25400" cap="flat" cmpd="sng" algn="ctr">
            <a:noFill/>
            <a:prstDash val="solid"/>
          </a:ln>
          <a:extLst/>
        </p:spPr>
        <p:style>
          <a:lnRef idx="2">
            <a:schemeClr val="accent1"/>
          </a:lnRef>
          <a:fillRef idx="1">
            <a:schemeClr val="lt1"/>
          </a:fillRef>
          <a:effectRef idx="0">
            <a:schemeClr val="accent1"/>
          </a:effectRef>
          <a:fontRef idx="minor">
            <a:schemeClr val="dk1"/>
          </a:fontRef>
        </p:style>
        <p:txBody>
          <a:bodyPr lIns="180000" tIns="180000" rIns="180000" bIns="180000"/>
          <a:lstStyle/>
          <a:p>
            <a:pPr algn="ctr">
              <a:spcBef>
                <a:spcPts val="600"/>
              </a:spcBef>
              <a:buClr>
                <a:srgbClr val="7EAC58"/>
              </a:buClr>
              <a:buFont typeface="Wingdings" pitchFamily="2" charset="2"/>
              <a:buNone/>
              <a:defRPr/>
            </a:pPr>
            <a:r>
              <a:rPr lang="it-IT" sz="2000" kern="0" dirty="0">
                <a:solidFill>
                  <a:srgbClr val="2D87AD"/>
                </a:solidFill>
                <a:ea typeface="ＭＳ Ｐゴシック" pitchFamily="34" charset="-128"/>
              </a:rPr>
              <a:t>A QUANTO RINUNCIO</a:t>
            </a:r>
          </a:p>
          <a:p>
            <a:pPr algn="ctr">
              <a:buClr>
                <a:srgbClr val="7EAC58"/>
              </a:buClr>
              <a:buFont typeface="Wingdings" pitchFamily="2" charset="2"/>
              <a:buNone/>
              <a:defRPr/>
            </a:pPr>
            <a:r>
              <a:rPr lang="it-IT" sz="2000" kern="0" dirty="0">
                <a:solidFill>
                  <a:srgbClr val="002060"/>
                </a:solidFill>
                <a:ea typeface="ＭＳ Ｐゴシック" pitchFamily="34" charset="-128"/>
              </a:rPr>
              <a:t>La trattenuta in busta paga</a:t>
            </a:r>
          </a:p>
          <a:p>
            <a:pPr algn="ctr">
              <a:buClr>
                <a:srgbClr val="7EAC58"/>
              </a:buClr>
              <a:buFont typeface="Wingdings" pitchFamily="2" charset="2"/>
              <a:buNone/>
              <a:defRPr/>
            </a:pPr>
            <a:r>
              <a:rPr lang="it-IT" sz="2000" kern="0" dirty="0">
                <a:solidFill>
                  <a:srgbClr val="002060"/>
                </a:solidFill>
                <a:ea typeface="ＭＳ Ｐゴシック" pitchFamily="34" charset="-128"/>
              </a:rPr>
              <a:t> </a:t>
            </a:r>
            <a:r>
              <a:rPr lang="it-IT" sz="2000" kern="0" dirty="0" err="1">
                <a:solidFill>
                  <a:srgbClr val="002060"/>
                </a:solidFill>
                <a:ea typeface="ＭＳ Ｐゴシック" pitchFamily="34" charset="-128"/>
              </a:rPr>
              <a:t>€</a:t>
            </a:r>
            <a:r>
              <a:rPr lang="it-IT" sz="2000" kern="0" dirty="0">
                <a:solidFill>
                  <a:srgbClr val="002060"/>
                </a:solidFill>
                <a:ea typeface="ＭＳ Ｐゴシック" pitchFamily="34" charset="-128"/>
              </a:rPr>
              <a:t> 220 </a:t>
            </a:r>
            <a:r>
              <a:rPr lang="it-IT" sz="2000" kern="0" dirty="0" err="1">
                <a:solidFill>
                  <a:srgbClr val="002060"/>
                </a:solidFill>
                <a:ea typeface="ＭＳ Ｐゴシック" pitchFamily="34" charset="-128"/>
              </a:rPr>
              <a:t>x</a:t>
            </a:r>
            <a:r>
              <a:rPr lang="it-IT" sz="2000" kern="0" dirty="0">
                <a:solidFill>
                  <a:srgbClr val="002060"/>
                </a:solidFill>
                <a:ea typeface="ＭＳ Ｐゴシック" pitchFamily="34" charset="-128"/>
              </a:rPr>
              <a:t> (</a:t>
            </a:r>
            <a:r>
              <a:rPr lang="it-IT" sz="2000" kern="0" dirty="0" err="1">
                <a:solidFill>
                  <a:srgbClr val="002060"/>
                </a:solidFill>
                <a:ea typeface="ＭＳ Ｐゴシック" pitchFamily="34" charset="-128"/>
              </a:rPr>
              <a:t>1</a:t>
            </a:r>
            <a:r>
              <a:rPr lang="it-IT" sz="2000" kern="0" dirty="0">
                <a:solidFill>
                  <a:srgbClr val="002060"/>
                </a:solidFill>
                <a:ea typeface="ＭＳ Ｐゴシック" pitchFamily="34" charset="-128"/>
              </a:rPr>
              <a:t> </a:t>
            </a:r>
            <a:r>
              <a:rPr lang="it-IT" sz="2000" kern="0" dirty="0" err="1">
                <a:solidFill>
                  <a:srgbClr val="002060"/>
                </a:solidFill>
                <a:ea typeface="ＭＳ Ｐゴシック" pitchFamily="34" charset="-128"/>
              </a:rPr>
              <a:t>–</a:t>
            </a:r>
            <a:r>
              <a:rPr lang="it-IT" sz="2000" kern="0" dirty="0">
                <a:solidFill>
                  <a:srgbClr val="002060"/>
                </a:solidFill>
                <a:ea typeface="ＭＳ Ｐゴシック" pitchFamily="34" charset="-128"/>
              </a:rPr>
              <a:t> 0,27) = 160 </a:t>
            </a:r>
            <a:r>
              <a:rPr lang="it-IT" sz="2000" kern="0" dirty="0" err="1">
                <a:solidFill>
                  <a:srgbClr val="002060"/>
                </a:solidFill>
                <a:ea typeface="ＭＳ Ｐゴシック" pitchFamily="34" charset="-128"/>
              </a:rPr>
              <a:t>€</a:t>
            </a:r>
            <a:endParaRPr lang="it-IT" sz="2000" kern="0" dirty="0">
              <a:solidFill>
                <a:srgbClr val="002060"/>
              </a:solidFill>
              <a:ea typeface="ＭＳ Ｐゴシック" pitchFamily="34" charset="-128"/>
            </a:endParaRPr>
          </a:p>
          <a:p>
            <a:pPr algn="ctr">
              <a:buClr>
                <a:srgbClr val="7EAC58"/>
              </a:buClr>
              <a:buFont typeface="Wingdings" pitchFamily="2" charset="2"/>
              <a:buNone/>
              <a:defRPr/>
            </a:pPr>
            <a:r>
              <a:rPr lang="it-IT" sz="2000" b="0" kern="0" dirty="0">
                <a:solidFill>
                  <a:srgbClr val="002060"/>
                </a:solidFill>
                <a:ea typeface="ＭＳ Ｐゴシック" pitchFamily="34" charset="-128"/>
              </a:rPr>
              <a:t>(</a:t>
            </a:r>
            <a:r>
              <a:rPr lang="it-IT" sz="2000" b="0" kern="0" dirty="0" err="1">
                <a:solidFill>
                  <a:srgbClr val="002060"/>
                </a:solidFill>
                <a:ea typeface="ＭＳ Ｐゴシック" pitchFamily="34" charset="-128"/>
              </a:rPr>
              <a:t>€</a:t>
            </a:r>
            <a:r>
              <a:rPr lang="it-IT" sz="2000" b="0" kern="0" dirty="0">
                <a:solidFill>
                  <a:srgbClr val="002060"/>
                </a:solidFill>
                <a:ea typeface="ＭＳ Ｐゴシック" pitchFamily="34" charset="-128"/>
              </a:rPr>
              <a:t> 13 al mese circa)</a:t>
            </a:r>
          </a:p>
        </p:txBody>
      </p:sp>
      <p:sp>
        <p:nvSpPr>
          <p:cNvPr id="23" name="Segnaposto contenuto 2"/>
          <p:cNvSpPr txBox="1">
            <a:spLocks/>
          </p:cNvSpPr>
          <p:nvPr/>
        </p:nvSpPr>
        <p:spPr bwMode="auto">
          <a:xfrm>
            <a:off x="304800" y="4406900"/>
            <a:ext cx="9356725" cy="611188"/>
          </a:xfrm>
          <a:prstGeom prst="rect">
            <a:avLst/>
          </a:prstGeom>
          <a:ln>
            <a:noFill/>
          </a:ln>
        </p:spPr>
        <p:style>
          <a:lnRef idx="2">
            <a:schemeClr val="accent2"/>
          </a:lnRef>
          <a:fillRef idx="1">
            <a:schemeClr val="lt1"/>
          </a:fillRef>
          <a:effectRef idx="0">
            <a:schemeClr val="accent2"/>
          </a:effectRef>
          <a:fontRef idx="minor">
            <a:schemeClr val="dk1"/>
          </a:fontRef>
        </p:style>
        <p:txBody>
          <a:bodyPr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buClr>
                <a:srgbClr val="7EAC58"/>
              </a:buClr>
              <a:buFont typeface="Wingdings" pitchFamily="2" charset="2"/>
              <a:buNone/>
              <a:defRPr/>
            </a:pPr>
            <a:r>
              <a:rPr lang="it-IT" dirty="0">
                <a:solidFill>
                  <a:srgbClr val="2D87AD"/>
                </a:solidFill>
              </a:rPr>
              <a:t>Totale risparmio: 220 + 220 + 264 = </a:t>
            </a:r>
            <a:r>
              <a:rPr lang="it-IT" dirty="0" err="1">
                <a:solidFill>
                  <a:srgbClr val="2D87AD"/>
                </a:solidFill>
              </a:rPr>
              <a:t>€</a:t>
            </a:r>
            <a:r>
              <a:rPr lang="it-IT" dirty="0">
                <a:solidFill>
                  <a:srgbClr val="2D87AD"/>
                </a:solidFill>
              </a:rPr>
              <a:t> 704 </a:t>
            </a:r>
            <a:r>
              <a:rPr lang="it-IT" dirty="0" err="1">
                <a:solidFill>
                  <a:srgbClr val="2D87AD"/>
                </a:solidFill>
              </a:rPr>
              <a:t>–</a:t>
            </a:r>
            <a:r>
              <a:rPr lang="it-IT" dirty="0">
                <a:solidFill>
                  <a:srgbClr val="2D87AD"/>
                </a:solidFill>
              </a:rPr>
              <a:t> 16 </a:t>
            </a:r>
            <a:r>
              <a:rPr lang="it-IT" sz="1000" dirty="0">
                <a:solidFill>
                  <a:srgbClr val="2D87AD"/>
                </a:solidFill>
              </a:rPr>
              <a:t>(quota associativa)</a:t>
            </a:r>
            <a:r>
              <a:rPr lang="it-IT" dirty="0">
                <a:solidFill>
                  <a:srgbClr val="2D87AD"/>
                </a:solidFill>
              </a:rPr>
              <a:t> = </a:t>
            </a:r>
            <a:r>
              <a:rPr lang="it-IT" dirty="0" err="1">
                <a:solidFill>
                  <a:srgbClr val="153059"/>
                </a:solidFill>
              </a:rPr>
              <a:t>€</a:t>
            </a:r>
            <a:r>
              <a:rPr lang="it-IT" dirty="0">
                <a:solidFill>
                  <a:srgbClr val="153059"/>
                </a:solidFill>
              </a:rPr>
              <a:t> 688  </a:t>
            </a:r>
          </a:p>
        </p:txBody>
      </p:sp>
      <p:sp>
        <p:nvSpPr>
          <p:cNvPr id="24" name="Segnaposto contenuto 5"/>
          <p:cNvSpPr txBox="1">
            <a:spLocks/>
          </p:cNvSpPr>
          <p:nvPr/>
        </p:nvSpPr>
        <p:spPr bwMode="auto">
          <a:xfrm>
            <a:off x="312738" y="5054600"/>
            <a:ext cx="9358312" cy="574675"/>
          </a:xfrm>
          <a:prstGeom prst="rect">
            <a:avLst/>
          </a:prstGeom>
          <a:solidFill>
            <a:srgbClr val="FFFFFF">
              <a:alpha val="85000"/>
            </a:srgbClr>
          </a:solidFill>
          <a:ln w="25400"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spcBef>
                <a:spcPts val="600"/>
              </a:spcBef>
              <a:buClr>
                <a:srgbClr val="7EAC58"/>
              </a:buClr>
              <a:buFont typeface="Wingdings" pitchFamily="2" charset="2"/>
              <a:buNone/>
              <a:defRPr/>
            </a:pPr>
            <a:r>
              <a:rPr lang="it-IT" dirty="0">
                <a:solidFill>
                  <a:srgbClr val="2D87AD"/>
                </a:solidFill>
              </a:rPr>
              <a:t>Carico contributivo effettivo a carico del lavoratore: </a:t>
            </a:r>
            <a:r>
              <a:rPr lang="it-IT" dirty="0" err="1">
                <a:solidFill>
                  <a:srgbClr val="153059"/>
                </a:solidFill>
              </a:rPr>
              <a:t>€</a:t>
            </a:r>
            <a:r>
              <a:rPr lang="it-IT" dirty="0">
                <a:solidFill>
                  <a:srgbClr val="153059"/>
                </a:solidFill>
              </a:rPr>
              <a:t> 160</a:t>
            </a:r>
          </a:p>
        </p:txBody>
      </p:sp>
      <p:sp>
        <p:nvSpPr>
          <p:cNvPr id="25" name="Segnaposto contenuto 5"/>
          <p:cNvSpPr txBox="1">
            <a:spLocks/>
          </p:cNvSpPr>
          <p:nvPr/>
        </p:nvSpPr>
        <p:spPr bwMode="auto">
          <a:xfrm>
            <a:off x="312738" y="5676900"/>
            <a:ext cx="9358312" cy="800100"/>
          </a:xfrm>
          <a:prstGeom prst="rect">
            <a:avLst/>
          </a:prstGeom>
          <a:solidFill>
            <a:srgbClr val="153059"/>
          </a:solidFill>
          <a:ln w="25400"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spcBef>
                <a:spcPts val="600"/>
              </a:spcBef>
              <a:buClr>
                <a:srgbClr val="7EAC58"/>
              </a:buClr>
              <a:buFont typeface="Wingdings" pitchFamily="2" charset="2"/>
              <a:buNone/>
              <a:defRPr/>
            </a:pPr>
            <a:r>
              <a:rPr lang="it-IT" sz="3200" dirty="0">
                <a:solidFill>
                  <a:schemeClr val="bg1"/>
                </a:solidFill>
              </a:rPr>
              <a:t>Vantaggio annuo: 528€ (circa 44 € al mese)! </a:t>
            </a:r>
          </a:p>
        </p:txBody>
      </p:sp>
      <p:sp>
        <p:nvSpPr>
          <p:cNvPr id="39948" name="Triangle rectangle 35"/>
          <p:cNvSpPr>
            <a:spLocks noChangeArrowheads="1"/>
          </p:cNvSpPr>
          <p:nvPr/>
        </p:nvSpPr>
        <p:spPr bwMode="auto">
          <a:xfrm rot="10800000">
            <a:off x="8407400" y="0"/>
            <a:ext cx="1524000" cy="1524000"/>
          </a:xfrm>
          <a:prstGeom prst="rtTriangle">
            <a:avLst/>
          </a:prstGeom>
          <a:solidFill>
            <a:srgbClr val="153059"/>
          </a:solidFill>
          <a:ln w="9525" algn="ctr">
            <a:noFill/>
            <a:round/>
            <a:headEnd/>
            <a:tailEnd/>
          </a:ln>
        </p:spPr>
        <p:txBody>
          <a:bodyPr/>
          <a:lstStyle/>
          <a:p>
            <a:endParaRPr lang="fr-FR"/>
          </a:p>
        </p:txBody>
      </p:sp>
      <p:sp>
        <p:nvSpPr>
          <p:cNvPr id="37" name="ZoneTexte 36"/>
          <p:cNvSpPr txBox="1"/>
          <p:nvPr/>
        </p:nvSpPr>
        <p:spPr>
          <a:xfrm rot="2700000">
            <a:off x="8775700" y="404813"/>
            <a:ext cx="1235075" cy="368300"/>
          </a:xfrm>
          <a:prstGeom prst="rect">
            <a:avLst/>
          </a:prstGeom>
          <a:noFill/>
        </p:spPr>
        <p:txBody>
          <a:bodyPr wrap="none">
            <a:spAutoFit/>
          </a:bodyPr>
          <a:lstStyle/>
          <a:p>
            <a:pPr>
              <a:defRPr/>
            </a:pPr>
            <a:r>
              <a:rPr lang="fr-FR" cap="all" dirty="0" err="1">
                <a:solidFill>
                  <a:schemeClr val="bg1"/>
                </a:solidFill>
                <a:latin typeface="Arial" pitchFamily="34" charset="0"/>
                <a:cs typeface="+mn-cs"/>
              </a:rPr>
              <a:t>Esempio</a:t>
            </a:r>
            <a:endParaRPr lang="fr-FR" cap="all" dirty="0">
              <a:solidFill>
                <a:schemeClr val="bg1"/>
              </a:solidFill>
              <a:latin typeface="Arial" pitchFamily="34" charset="0"/>
              <a:cs typeface="+mn-cs"/>
            </a:endParaRPr>
          </a:p>
        </p:txBody>
      </p:sp>
      <p:sp>
        <p:nvSpPr>
          <p:cNvPr id="2" name="Segnaposto numero diapositiva 1"/>
          <p:cNvSpPr>
            <a:spLocks noGrp="1"/>
          </p:cNvSpPr>
          <p:nvPr>
            <p:ph type="sldNum" sz="quarter" idx="11"/>
          </p:nvPr>
        </p:nvSpPr>
        <p:spPr/>
        <p:txBody>
          <a:bodyPr/>
          <a:lstStyle/>
          <a:p>
            <a:pPr>
              <a:defRPr/>
            </a:pPr>
            <a:fld id="{134A4595-6B2D-41AA-B433-BCCC6D6044FA}" type="slidenum">
              <a:rPr lang="it-IT" smtClean="0"/>
              <a:pPr>
                <a:defRPr/>
              </a:pPr>
              <a:t>20</a:t>
            </a:fld>
            <a:endParaRPr lang="it-IT"/>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olo 1"/>
          <p:cNvSpPr>
            <a:spLocks noGrp="1"/>
          </p:cNvSpPr>
          <p:nvPr>
            <p:ph type="title"/>
          </p:nvPr>
        </p:nvSpPr>
        <p:spPr/>
        <p:txBody>
          <a:bodyPr/>
          <a:lstStyle/>
          <a:p>
            <a:r>
              <a:rPr lang="it-IT" dirty="0">
                <a:ea typeface="ＭＳ Ｐゴシック" pitchFamily="34" charset="-128"/>
              </a:rPr>
              <a:t>Dal TFS al TFR: un vantaggio in più</a:t>
            </a:r>
          </a:p>
        </p:txBody>
      </p:sp>
      <p:sp>
        <p:nvSpPr>
          <p:cNvPr id="45058" name="Segnaposto contenuto 2"/>
          <p:cNvSpPr>
            <a:spLocks noGrp="1"/>
          </p:cNvSpPr>
          <p:nvPr>
            <p:ph idx="1"/>
          </p:nvPr>
        </p:nvSpPr>
        <p:spPr>
          <a:xfrm>
            <a:off x="273050" y="1484784"/>
            <a:ext cx="9363075" cy="4823941"/>
          </a:xfrm>
        </p:spPr>
        <p:txBody>
          <a:bodyPr/>
          <a:lstStyle/>
          <a:p>
            <a:r>
              <a:rPr lang="it-IT" sz="2000" dirty="0">
                <a:ea typeface="ＭＳ Ｐゴシック" pitchFamily="34" charset="-128"/>
              </a:rPr>
              <a:t>I </a:t>
            </a:r>
            <a:r>
              <a:rPr lang="it-IT" sz="2000" dirty="0">
                <a:solidFill>
                  <a:srgbClr val="2D87AD"/>
                </a:solidFill>
                <a:ea typeface="ＭＳ Ｐゴシック" pitchFamily="34" charset="-128"/>
              </a:rPr>
              <a:t>dipendenti in servizio al 31.12.2000 </a:t>
            </a:r>
            <a:r>
              <a:rPr lang="it-IT" sz="2000" dirty="0">
                <a:ea typeface="ＭＳ Ｐゴシック" pitchFamily="34" charset="-128"/>
              </a:rPr>
              <a:t>possono aderire al </a:t>
            </a:r>
            <a:r>
              <a:rPr lang="it-IT" sz="2000" dirty="0" err="1">
                <a:ea typeface="ＭＳ Ｐゴシック" pitchFamily="34" charset="-128"/>
              </a:rPr>
              <a:t>FPn</a:t>
            </a:r>
            <a:r>
              <a:rPr lang="it-IT" sz="2000" dirty="0">
                <a:ea typeface="ＭＳ Ｐゴシック" pitchFamily="34" charset="-128"/>
              </a:rPr>
              <a:t> solo se, contemporaneamente, decidono di optare per il TFR</a:t>
            </a:r>
          </a:p>
          <a:p>
            <a:r>
              <a:rPr lang="it-IT" sz="2000" dirty="0">
                <a:ea typeface="ＭＳ Ｐゴシック" pitchFamily="34" charset="-128"/>
              </a:rPr>
              <a:t>Il passaggio al TFR comporta:</a:t>
            </a:r>
          </a:p>
          <a:p>
            <a:pPr lvl="1"/>
            <a:r>
              <a:rPr lang="it-IT" sz="2000" dirty="0">
                <a:ea typeface="ＭＳ Ｐゴシック" pitchFamily="34" charset="-128"/>
              </a:rPr>
              <a:t>Calcolo del TFS maturato al momento dell</a:t>
            </a:r>
            <a:r>
              <a:rPr lang="it-IT" altLang="it-IT" sz="2000" dirty="0">
                <a:ea typeface="ＭＳ Ｐゴシック" pitchFamily="34" charset="-128"/>
              </a:rPr>
              <a:t>’</a:t>
            </a:r>
            <a:r>
              <a:rPr lang="it-IT" sz="2000" dirty="0">
                <a:ea typeface="ＭＳ Ｐゴシック" pitchFamily="34" charset="-128"/>
              </a:rPr>
              <a:t>opzione</a:t>
            </a:r>
          </a:p>
          <a:p>
            <a:pPr lvl="1"/>
            <a:r>
              <a:rPr lang="it-IT" sz="2000" dirty="0">
                <a:ea typeface="ＭＳ Ｐゴシック" pitchFamily="34" charset="-128"/>
              </a:rPr>
              <a:t>Accantonamento, dall</a:t>
            </a:r>
            <a:r>
              <a:rPr lang="it-IT" altLang="it-IT" sz="2000" dirty="0">
                <a:ea typeface="ＭＳ Ｐゴシック" pitchFamily="34" charset="-128"/>
              </a:rPr>
              <a:t>’</a:t>
            </a:r>
            <a:r>
              <a:rPr lang="it-IT" sz="2000" dirty="0">
                <a:ea typeface="ＭＳ Ｐゴシック" pitchFamily="34" charset="-128"/>
              </a:rPr>
              <a:t>opzione in avanti, di un importo pari al 4,91% della retribuzione utile</a:t>
            </a:r>
          </a:p>
          <a:p>
            <a:pPr lvl="1"/>
            <a:r>
              <a:rPr lang="it-IT" sz="2000" dirty="0">
                <a:ea typeface="ＭＳ Ｐゴシック" pitchFamily="34" charset="-128"/>
              </a:rPr>
              <a:t>Rivalutazione del TFS maturato e delle quote di accantonamento secondo la normativa TFR (75% del tasso d</a:t>
            </a:r>
            <a:r>
              <a:rPr lang="it-IT" altLang="it-IT" sz="2000" dirty="0">
                <a:ea typeface="ＭＳ Ｐゴシック" pitchFamily="34" charset="-128"/>
              </a:rPr>
              <a:t>’</a:t>
            </a:r>
            <a:r>
              <a:rPr lang="it-IT" sz="2000" dirty="0">
                <a:ea typeface="ＭＳ Ｐゴシック" pitchFamily="34" charset="-128"/>
              </a:rPr>
              <a:t>inflazione + 1,5%)</a:t>
            </a:r>
          </a:p>
          <a:p>
            <a:pPr lvl="1"/>
            <a:r>
              <a:rPr lang="it-IT" sz="2000" dirty="0">
                <a:ea typeface="ＭＳ Ｐゴシック" pitchFamily="34" charset="-128"/>
              </a:rPr>
              <a:t>Conferimento al </a:t>
            </a:r>
            <a:r>
              <a:rPr lang="it-IT" sz="2000" dirty="0" err="1">
                <a:ea typeface="ＭＳ Ｐゴシック" pitchFamily="34" charset="-128"/>
              </a:rPr>
              <a:t>FPn</a:t>
            </a:r>
            <a:r>
              <a:rPr lang="it-IT" sz="2000" dirty="0">
                <a:ea typeface="ＭＳ Ｐゴシック" pitchFamily="34" charset="-128"/>
              </a:rPr>
              <a:t> del 2% della retribuzione utile al TFR</a:t>
            </a:r>
          </a:p>
          <a:p>
            <a:pPr lvl="1"/>
            <a:r>
              <a:rPr lang="it-IT" sz="2000" dirty="0">
                <a:ea typeface="ＭＳ Ｐゴシック" pitchFamily="34" charset="-128"/>
              </a:rPr>
              <a:t>Conferimento al </a:t>
            </a:r>
            <a:r>
              <a:rPr lang="it-IT" sz="2000" dirty="0" err="1">
                <a:ea typeface="ＭＳ Ｐゴシック" pitchFamily="34" charset="-128"/>
              </a:rPr>
              <a:t>FPn</a:t>
            </a:r>
            <a:r>
              <a:rPr lang="it-IT" sz="2000" dirty="0">
                <a:ea typeface="ＭＳ Ｐゴシック" pitchFamily="34" charset="-128"/>
              </a:rPr>
              <a:t> di un importo pari all</a:t>
            </a:r>
            <a:r>
              <a:rPr lang="it-IT" altLang="it-IT" sz="2000" dirty="0">
                <a:ea typeface="ＭＳ Ｐゴシック" pitchFamily="34" charset="-128"/>
              </a:rPr>
              <a:t>’</a:t>
            </a:r>
            <a:r>
              <a:rPr lang="it-IT" sz="2000" dirty="0">
                <a:ea typeface="ＭＳ Ｐゴシック" pitchFamily="34" charset="-128"/>
              </a:rPr>
              <a:t>1,5% della retribuzione utile al TFS (pari all</a:t>
            </a:r>
            <a:r>
              <a:rPr lang="it-IT" altLang="it-IT" sz="2000" dirty="0">
                <a:ea typeface="ＭＳ Ｐゴシック" pitchFamily="34" charset="-128"/>
              </a:rPr>
              <a:t>’</a:t>
            </a:r>
            <a:r>
              <a:rPr lang="it-IT" sz="2000" dirty="0">
                <a:ea typeface="ＭＳ Ｐゴシック" pitchFamily="34" charset="-128"/>
              </a:rPr>
              <a:t>1,20% su base TFR)</a:t>
            </a:r>
          </a:p>
        </p:txBody>
      </p:sp>
      <p:sp>
        <p:nvSpPr>
          <p:cNvPr id="5" name="Espace réservé du pied de page 4"/>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endParaRPr lang="it-IT" b="0" dirty="0"/>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21</a:t>
            </a:fld>
            <a:endParaRPr 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olo 1"/>
          <p:cNvSpPr>
            <a:spLocks noGrp="1"/>
          </p:cNvSpPr>
          <p:nvPr>
            <p:ph type="title"/>
          </p:nvPr>
        </p:nvSpPr>
        <p:spPr>
          <a:xfrm>
            <a:off x="228600" y="0"/>
            <a:ext cx="9429750" cy="865188"/>
          </a:xfrm>
        </p:spPr>
        <p:txBody>
          <a:bodyPr/>
          <a:lstStyle/>
          <a:p>
            <a:r>
              <a:rPr lang="it-IT">
                <a:ea typeface="ＭＳ Ｐゴシック" pitchFamily="34" charset="-128"/>
              </a:rPr>
              <a:t>Le gemelle</a:t>
            </a:r>
          </a:p>
        </p:txBody>
      </p:sp>
      <p:sp>
        <p:nvSpPr>
          <p:cNvPr id="40962" name="Espace réservé du texte vertical 7"/>
          <p:cNvSpPr>
            <a:spLocks noGrp="1"/>
          </p:cNvSpPr>
          <p:nvPr>
            <p:ph type="body" orient="vert" idx="1"/>
          </p:nvPr>
        </p:nvSpPr>
        <p:spPr>
          <a:xfrm>
            <a:off x="273050" y="1371600"/>
            <a:ext cx="1936750" cy="4937125"/>
          </a:xfrm>
        </p:spPr>
        <p:txBody>
          <a:bodyPr/>
          <a:lstStyle/>
          <a:p>
            <a:pPr marL="0" indent="0"/>
            <a:r>
              <a:rPr lang="it-IT" sz="1800" dirty="0">
                <a:solidFill>
                  <a:srgbClr val="002854"/>
                </a:solidFill>
                <a:ea typeface="ＭＳ Ｐゴシック" pitchFamily="34" charset="-128"/>
              </a:rPr>
              <a:t>Francesca e Maria </a:t>
            </a:r>
            <a:r>
              <a:rPr lang="it-IT" sz="1800" b="0" dirty="0">
                <a:solidFill>
                  <a:srgbClr val="002854"/>
                </a:solidFill>
                <a:ea typeface="ＭＳ Ｐゴシック" pitchFamily="34" charset="-128"/>
              </a:rPr>
              <a:t>alla fine del 2012 hanno fatto scelte diverse. Alla fine del 2015…</a:t>
            </a:r>
          </a:p>
          <a:p>
            <a:pPr marL="0" indent="0"/>
            <a:endParaRPr lang="fr-FR" sz="1800" dirty="0">
              <a:ea typeface="ＭＳ Ｐゴシック" pitchFamily="34" charset="-128"/>
            </a:endParaRPr>
          </a:p>
        </p:txBody>
      </p:sp>
      <p:sp>
        <p:nvSpPr>
          <p:cNvPr id="7" name="Espace réservé du pied de page 6"/>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p>
        </p:txBody>
      </p:sp>
      <p:sp>
        <p:nvSpPr>
          <p:cNvPr id="40965" name="Triangle rectangle 12"/>
          <p:cNvSpPr>
            <a:spLocks noChangeArrowheads="1"/>
          </p:cNvSpPr>
          <p:nvPr/>
        </p:nvSpPr>
        <p:spPr bwMode="auto">
          <a:xfrm rot="10800000">
            <a:off x="8407400" y="0"/>
            <a:ext cx="1524000" cy="1524000"/>
          </a:xfrm>
          <a:prstGeom prst="rtTriangle">
            <a:avLst/>
          </a:prstGeom>
          <a:solidFill>
            <a:srgbClr val="153059"/>
          </a:solidFill>
          <a:ln w="9525" algn="ctr">
            <a:noFill/>
            <a:round/>
            <a:headEnd/>
            <a:tailEnd/>
          </a:ln>
        </p:spPr>
        <p:txBody>
          <a:bodyPr/>
          <a:lstStyle/>
          <a:p>
            <a:endParaRPr lang="fr-FR"/>
          </a:p>
        </p:txBody>
      </p:sp>
      <p:sp>
        <p:nvSpPr>
          <p:cNvPr id="14" name="ZoneTexte 13"/>
          <p:cNvSpPr txBox="1"/>
          <p:nvPr/>
        </p:nvSpPr>
        <p:spPr>
          <a:xfrm rot="2700000">
            <a:off x="8775700" y="404813"/>
            <a:ext cx="1235075" cy="368300"/>
          </a:xfrm>
          <a:prstGeom prst="rect">
            <a:avLst/>
          </a:prstGeom>
          <a:noFill/>
        </p:spPr>
        <p:txBody>
          <a:bodyPr wrap="none">
            <a:spAutoFit/>
          </a:bodyPr>
          <a:lstStyle/>
          <a:p>
            <a:pPr>
              <a:defRPr/>
            </a:pPr>
            <a:r>
              <a:rPr lang="fr-FR" cap="all" dirty="0" err="1">
                <a:solidFill>
                  <a:schemeClr val="bg1"/>
                </a:solidFill>
                <a:latin typeface="Arial" pitchFamily="34" charset="0"/>
                <a:cs typeface="+mn-cs"/>
              </a:rPr>
              <a:t>Esempio</a:t>
            </a:r>
            <a:endParaRPr lang="fr-FR" cap="all" dirty="0">
              <a:solidFill>
                <a:schemeClr val="bg1"/>
              </a:solidFill>
              <a:latin typeface="Arial" pitchFamily="34" charset="0"/>
              <a:cs typeface="+mn-cs"/>
            </a:endParaRPr>
          </a:p>
        </p:txBody>
      </p:sp>
      <p:graphicFrame>
        <p:nvGraphicFramePr>
          <p:cNvPr id="15" name="Segnaposto tabella 4"/>
          <p:cNvGraphicFramePr>
            <a:graphicFrameLocks/>
          </p:cNvGraphicFramePr>
          <p:nvPr>
            <p:extLst>
              <p:ext uri="{D42A27DB-BD31-4B8C-83A1-F6EECF244321}">
                <p14:modId xmlns:p14="http://schemas.microsoft.com/office/powerpoint/2010/main" val="1182221640"/>
              </p:ext>
            </p:extLst>
          </p:nvPr>
        </p:nvGraphicFramePr>
        <p:xfrm>
          <a:off x="2514600" y="1257300"/>
          <a:ext cx="6400800" cy="519603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20000"/>
                    </a:ext>
                  </a:extLst>
                </a:gridCol>
                <a:gridCol w="14478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tblGrid>
              <a:tr h="587524">
                <a:tc>
                  <a:txBody>
                    <a:bodyPr/>
                    <a:lstStyle/>
                    <a:p>
                      <a:pPr algn="ctr" rtl="0" fontAlgn="ctr"/>
                      <a:r>
                        <a:rPr lang="it-IT" sz="1600" b="1" i="0" u="none" strike="noStrike" dirty="0">
                          <a:solidFill>
                            <a:srgbClr val="FFFFFF"/>
                          </a:solidFill>
                          <a:effectLst/>
                          <a:latin typeface="Arial"/>
                        </a:rPr>
                        <a:t>2013 - 2015</a:t>
                      </a:r>
                    </a:p>
                  </a:txBody>
                  <a:tcPr marL="9525" marR="9525" marT="9525" marB="0" anchor="ctr"/>
                </a:tc>
                <a:tc>
                  <a:txBody>
                    <a:bodyPr/>
                    <a:lstStyle/>
                    <a:p>
                      <a:pPr algn="ctr" rtl="0" fontAlgn="ctr"/>
                      <a:r>
                        <a:rPr lang="it-IT" sz="1600" b="1" i="0" u="none" strike="noStrike">
                          <a:solidFill>
                            <a:srgbClr val="FFFFFF"/>
                          </a:solidFill>
                          <a:effectLst/>
                          <a:latin typeface="Arial"/>
                        </a:rPr>
                        <a:t>Francesca non optante</a:t>
                      </a:r>
                    </a:p>
                  </a:txBody>
                  <a:tcPr marL="9525" marR="9525" marT="9525" marB="0" anchor="ctr"/>
                </a:tc>
                <a:tc>
                  <a:txBody>
                    <a:bodyPr/>
                    <a:lstStyle/>
                    <a:p>
                      <a:pPr algn="ctr" rtl="0" fontAlgn="ctr"/>
                      <a:r>
                        <a:rPr lang="it-IT" sz="1600" b="1" i="0" u="none" strike="noStrike">
                          <a:solidFill>
                            <a:srgbClr val="FFFFFF"/>
                          </a:solidFill>
                          <a:effectLst/>
                          <a:latin typeface="Arial"/>
                        </a:rPr>
                        <a:t>Maria optante</a:t>
                      </a:r>
                    </a:p>
                  </a:txBody>
                  <a:tcPr marL="9525" marR="9525" marT="9525" marB="0" anchor="ctr"/>
                </a:tc>
                <a:extLst>
                  <a:ext uri="{0D108BD9-81ED-4DB2-BD59-A6C34878D82A}">
                    <a16:rowId xmlns:a16="http://schemas.microsoft.com/office/drawing/2014/main" xmlns="" val="10000"/>
                  </a:ext>
                </a:extLst>
              </a:tr>
              <a:tr h="271053">
                <a:tc>
                  <a:txBody>
                    <a:bodyPr/>
                    <a:lstStyle/>
                    <a:p>
                      <a:pPr algn="l" rtl="0" fontAlgn="b"/>
                      <a:r>
                        <a:rPr lang="it-IT" sz="1200" b="1" i="0" u="none" strike="noStrike" dirty="0">
                          <a:solidFill>
                            <a:srgbClr val="000000"/>
                          </a:solidFill>
                          <a:effectLst/>
                          <a:latin typeface="Arial"/>
                        </a:rPr>
                        <a:t>Retribuzione utile</a:t>
                      </a:r>
                    </a:p>
                  </a:txBody>
                  <a:tcPr marL="85725" marR="9525" marT="9525" marB="0" anchor="ctr"/>
                </a:tc>
                <a:tc>
                  <a:txBody>
                    <a:bodyPr/>
                    <a:lstStyle/>
                    <a:p>
                      <a:pPr algn="ctr" rtl="0" fontAlgn="b"/>
                      <a:r>
                        <a:rPr lang="it-IT" sz="1200" b="1" i="0" u="none" strike="noStrike">
                          <a:solidFill>
                            <a:srgbClr val="000000"/>
                          </a:solidFill>
                          <a:effectLst/>
                          <a:latin typeface="Arial"/>
                        </a:rPr>
                        <a:t>22.000,00</a:t>
                      </a:r>
                    </a:p>
                  </a:txBody>
                  <a:tcPr marL="9525" marR="9525" marT="9525" marB="0" anchor="ctr"/>
                </a:tc>
                <a:tc>
                  <a:txBody>
                    <a:bodyPr/>
                    <a:lstStyle/>
                    <a:p>
                      <a:pPr algn="r" rtl="0" fontAlgn="b"/>
                      <a:r>
                        <a:rPr lang="it-IT" sz="1200" b="1" i="0" u="none" strike="noStrike" dirty="0">
                          <a:solidFill>
                            <a:srgbClr val="000000"/>
                          </a:solidFill>
                          <a:effectLst/>
                          <a:latin typeface="Arial"/>
                        </a:rPr>
                        <a:t>22.000,00</a:t>
                      </a:r>
                    </a:p>
                  </a:txBody>
                  <a:tcPr marL="9525" marR="257175" marT="9525" marB="0" anchor="ctr"/>
                </a:tc>
                <a:extLst>
                  <a:ext uri="{0D108BD9-81ED-4DB2-BD59-A6C34878D82A}">
                    <a16:rowId xmlns:a16="http://schemas.microsoft.com/office/drawing/2014/main" xmlns="" val="10001"/>
                  </a:ext>
                </a:extLst>
              </a:tr>
              <a:tr h="356236">
                <a:tc>
                  <a:txBody>
                    <a:bodyPr/>
                    <a:lstStyle/>
                    <a:p>
                      <a:pPr algn="l" rtl="0" fontAlgn="b"/>
                      <a:r>
                        <a:rPr lang="it-IT" sz="1200" b="1" i="0" u="none" strike="noStrike">
                          <a:solidFill>
                            <a:srgbClr val="000000"/>
                          </a:solidFill>
                          <a:effectLst/>
                          <a:latin typeface="Arial"/>
                        </a:rPr>
                        <a:t>TFS - TFR</a:t>
                      </a: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ctr"/>
                      <a:r>
                        <a:rPr lang="it-IT" sz="1800" b="0" i="0" u="none" strike="noStrike" dirty="0">
                          <a:solidFill>
                            <a:srgbClr val="000000"/>
                          </a:solidFill>
                          <a:effectLst/>
                          <a:latin typeface="Arial"/>
                        </a:rPr>
                        <a:t> </a:t>
                      </a:r>
                    </a:p>
                  </a:txBody>
                  <a:tcPr marL="9525" marR="257175" marT="9525" marB="0" anchor="ctr"/>
                </a:tc>
                <a:extLst>
                  <a:ext uri="{0D108BD9-81ED-4DB2-BD59-A6C34878D82A}">
                    <a16:rowId xmlns:a16="http://schemas.microsoft.com/office/drawing/2014/main" xmlns="" val="10002"/>
                  </a:ext>
                </a:extLst>
              </a:tr>
              <a:tr h="140964">
                <a:tc>
                  <a:txBody>
                    <a:bodyPr/>
                    <a:lstStyle/>
                    <a:p>
                      <a:pPr algn="l" rtl="0" fontAlgn="b"/>
                      <a:r>
                        <a:rPr lang="it-IT" sz="1200" b="0" i="0" u="none" strike="noStrike">
                          <a:solidFill>
                            <a:srgbClr val="000000"/>
                          </a:solidFill>
                          <a:effectLst/>
                          <a:latin typeface="Arial"/>
                        </a:rPr>
                        <a:t>TFS al 31-12-2012</a:t>
                      </a:r>
                    </a:p>
                  </a:txBody>
                  <a:tcPr marL="85725" marR="9525" marT="9525" marB="0" anchor="ctr"/>
                </a:tc>
                <a:tc>
                  <a:txBody>
                    <a:bodyPr/>
                    <a:lstStyle/>
                    <a:p>
                      <a:pPr algn="ctr" rtl="0" fontAlgn="b"/>
                      <a:r>
                        <a:rPr lang="it-IT" sz="1200" b="1" i="0" u="none" strike="noStrike">
                          <a:solidFill>
                            <a:srgbClr val="000000"/>
                          </a:solidFill>
                          <a:effectLst/>
                          <a:latin typeface="Arial"/>
                        </a:rPr>
                        <a:t>26.986,67</a:t>
                      </a:r>
                    </a:p>
                  </a:txBody>
                  <a:tcPr marL="9525" marR="9525" marT="9525" marB="0" anchor="ctr"/>
                </a:tc>
                <a:tc>
                  <a:txBody>
                    <a:bodyPr/>
                    <a:lstStyle/>
                    <a:p>
                      <a:pPr algn="r" rtl="0" fontAlgn="b"/>
                      <a:r>
                        <a:rPr lang="it-IT" sz="1200" b="0" i="0" u="none" strike="noStrike" dirty="0">
                          <a:solidFill>
                            <a:srgbClr val="000000"/>
                          </a:solidFill>
                          <a:effectLst/>
                          <a:latin typeface="Arial"/>
                        </a:rPr>
                        <a:t>26.986,67</a:t>
                      </a:r>
                    </a:p>
                  </a:txBody>
                  <a:tcPr marL="9525" marR="257175" marT="9525" marB="0" anchor="ctr"/>
                </a:tc>
                <a:extLst>
                  <a:ext uri="{0D108BD9-81ED-4DB2-BD59-A6C34878D82A}">
                    <a16:rowId xmlns:a16="http://schemas.microsoft.com/office/drawing/2014/main" xmlns="" val="10003"/>
                  </a:ext>
                </a:extLst>
              </a:tr>
              <a:tr h="271053">
                <a:tc>
                  <a:txBody>
                    <a:bodyPr/>
                    <a:lstStyle/>
                    <a:p>
                      <a:pPr algn="l" rtl="0" fontAlgn="b"/>
                      <a:r>
                        <a:rPr lang="it-IT" sz="1200" b="0" i="0" u="none" strike="noStrike" dirty="0">
                          <a:solidFill>
                            <a:srgbClr val="000000"/>
                          </a:solidFill>
                          <a:effectLst/>
                          <a:latin typeface="Arial"/>
                        </a:rPr>
                        <a:t>TFS al 1-1-2016</a:t>
                      </a:r>
                    </a:p>
                  </a:txBody>
                  <a:tcPr marL="85725" marR="9525" marT="9525" marB="0" anchor="ctr"/>
                </a:tc>
                <a:tc>
                  <a:txBody>
                    <a:bodyPr/>
                    <a:lstStyle/>
                    <a:p>
                      <a:pPr algn="ctr" rtl="0" fontAlgn="b"/>
                      <a:r>
                        <a:rPr lang="it-IT" sz="1200" b="0" i="0" u="none" strike="noStrike">
                          <a:solidFill>
                            <a:srgbClr val="2D87AD"/>
                          </a:solidFill>
                          <a:effectLst/>
                          <a:latin typeface="Arial"/>
                        </a:rPr>
                        <a:t>29.591,47</a:t>
                      </a:r>
                    </a:p>
                  </a:txBody>
                  <a:tcPr marL="9525" marR="9525" marT="9525" marB="0" anchor="ctr"/>
                </a:tc>
                <a:tc>
                  <a:txBody>
                    <a:bodyPr/>
                    <a:lstStyle/>
                    <a:p>
                      <a:pPr algn="r" rtl="0" fontAlgn="b"/>
                      <a:r>
                        <a:rPr lang="it-IT" sz="1200" b="0" i="0" u="none" strike="noStrike" dirty="0">
                          <a:solidFill>
                            <a:srgbClr val="000000"/>
                          </a:solidFill>
                          <a:effectLst/>
                          <a:latin typeface="Arial"/>
                        </a:rPr>
                        <a:t>28.357,59</a:t>
                      </a:r>
                    </a:p>
                  </a:txBody>
                  <a:tcPr marL="9525" marR="257175" marT="9525" marB="0" anchor="ctr"/>
                </a:tc>
                <a:extLst>
                  <a:ext uri="{0D108BD9-81ED-4DB2-BD59-A6C34878D82A}">
                    <a16:rowId xmlns:a16="http://schemas.microsoft.com/office/drawing/2014/main" xmlns="" val="10004"/>
                  </a:ext>
                </a:extLst>
              </a:tr>
              <a:tr h="271053">
                <a:tc>
                  <a:txBody>
                    <a:bodyPr/>
                    <a:lstStyle/>
                    <a:p>
                      <a:pPr algn="l" rtl="0" fontAlgn="b"/>
                      <a:r>
                        <a:rPr lang="it-IT" sz="1200" b="0" i="0" u="none" strike="noStrike" dirty="0">
                          <a:solidFill>
                            <a:srgbClr val="000000"/>
                          </a:solidFill>
                          <a:effectLst/>
                          <a:latin typeface="Arial"/>
                        </a:rPr>
                        <a:t>TFR (4,91%) + </a:t>
                      </a:r>
                      <a:r>
                        <a:rPr lang="it-IT" sz="1200" b="0" i="0" u="none" strike="noStrike" dirty="0" err="1">
                          <a:solidFill>
                            <a:srgbClr val="000000"/>
                          </a:solidFill>
                          <a:effectLst/>
                          <a:latin typeface="Arial"/>
                        </a:rPr>
                        <a:t>riv</a:t>
                      </a:r>
                      <a:endParaRPr lang="it-IT" sz="1200" b="0" i="0" u="none" strike="noStrike" dirty="0">
                        <a:solidFill>
                          <a:srgbClr val="000000"/>
                        </a:solidFill>
                        <a:effectLst/>
                        <a:latin typeface="Arial"/>
                      </a:endParaRP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b"/>
                      <a:r>
                        <a:rPr lang="it-IT" sz="1200" b="0" i="0" u="none" strike="noStrike" dirty="0">
                          <a:solidFill>
                            <a:srgbClr val="000000"/>
                          </a:solidFill>
                          <a:effectLst/>
                          <a:latin typeface="Arial"/>
                        </a:rPr>
                        <a:t>3.554,34</a:t>
                      </a:r>
                    </a:p>
                  </a:txBody>
                  <a:tcPr marL="9525" marR="257175" marT="9525" marB="0" anchor="ctr"/>
                </a:tc>
                <a:extLst>
                  <a:ext uri="{0D108BD9-81ED-4DB2-BD59-A6C34878D82A}">
                    <a16:rowId xmlns:a16="http://schemas.microsoft.com/office/drawing/2014/main" xmlns="" val="10005"/>
                  </a:ext>
                </a:extLst>
              </a:tr>
              <a:tr h="271053">
                <a:tc>
                  <a:txBody>
                    <a:bodyPr/>
                    <a:lstStyle/>
                    <a:p>
                      <a:pPr algn="l" rtl="0" fontAlgn="b"/>
                      <a:r>
                        <a:rPr lang="it-IT" sz="1200" b="0" i="0" u="none" strike="noStrike">
                          <a:solidFill>
                            <a:srgbClr val="000000"/>
                          </a:solidFill>
                          <a:effectLst/>
                          <a:latin typeface="Arial"/>
                        </a:rPr>
                        <a:t>TFR (con TFS + riv)</a:t>
                      </a: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b"/>
                      <a:r>
                        <a:rPr lang="it-IT" sz="1200" b="0" i="0" u="none" strike="noStrike" dirty="0">
                          <a:solidFill>
                            <a:srgbClr val="2D87AD"/>
                          </a:solidFill>
                          <a:effectLst/>
                          <a:latin typeface="Arial"/>
                        </a:rPr>
                        <a:t>31.911,94</a:t>
                      </a:r>
                    </a:p>
                  </a:txBody>
                  <a:tcPr marL="9525" marR="257175" marT="9525" marB="0" anchor="ctr"/>
                </a:tc>
                <a:extLst>
                  <a:ext uri="{0D108BD9-81ED-4DB2-BD59-A6C34878D82A}">
                    <a16:rowId xmlns:a16="http://schemas.microsoft.com/office/drawing/2014/main" xmlns="" val="10006"/>
                  </a:ext>
                </a:extLst>
              </a:tr>
              <a:tr h="357787">
                <a:tc>
                  <a:txBody>
                    <a:bodyPr/>
                    <a:lstStyle/>
                    <a:p>
                      <a:pPr algn="l" rtl="0" fontAlgn="b"/>
                      <a:r>
                        <a:rPr lang="it-IT" sz="1200" b="1" i="0" u="none" strike="noStrike" dirty="0">
                          <a:solidFill>
                            <a:srgbClr val="000000"/>
                          </a:solidFill>
                          <a:effectLst/>
                          <a:latin typeface="Arial"/>
                        </a:rPr>
                        <a:t>Perseo Sirio (2013/2015)</a:t>
                      </a: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ctr"/>
                      <a:r>
                        <a:rPr lang="it-IT" sz="1800" b="0" i="0" u="none" strike="noStrike" dirty="0">
                          <a:solidFill>
                            <a:srgbClr val="000000"/>
                          </a:solidFill>
                          <a:effectLst/>
                          <a:latin typeface="Arial"/>
                        </a:rPr>
                        <a:t> </a:t>
                      </a:r>
                    </a:p>
                  </a:txBody>
                  <a:tcPr marL="9525" marR="257175" marT="9525" marB="0" anchor="ctr"/>
                </a:tc>
                <a:extLst>
                  <a:ext uri="{0D108BD9-81ED-4DB2-BD59-A6C34878D82A}">
                    <a16:rowId xmlns:a16="http://schemas.microsoft.com/office/drawing/2014/main" xmlns="" val="10007"/>
                  </a:ext>
                </a:extLst>
              </a:tr>
              <a:tr h="271053">
                <a:tc>
                  <a:txBody>
                    <a:bodyPr/>
                    <a:lstStyle/>
                    <a:p>
                      <a:pPr algn="l" rtl="0" fontAlgn="b"/>
                      <a:r>
                        <a:rPr lang="it-IT" sz="1200" b="0" i="0" u="none" strike="noStrike" dirty="0">
                          <a:solidFill>
                            <a:srgbClr val="000000"/>
                          </a:solidFill>
                          <a:effectLst/>
                          <a:latin typeface="Arial"/>
                        </a:rPr>
                        <a:t>TFR (2%)</a:t>
                      </a: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b"/>
                      <a:r>
                        <a:rPr lang="it-IT" sz="1200" b="0" i="0" u="none" strike="noStrike" dirty="0">
                          <a:solidFill>
                            <a:srgbClr val="000000"/>
                          </a:solidFill>
                          <a:effectLst/>
                          <a:latin typeface="Arial"/>
                        </a:rPr>
                        <a:t>1.320,00</a:t>
                      </a:r>
                    </a:p>
                  </a:txBody>
                  <a:tcPr marL="9525" marR="257175" marT="9525" marB="0" anchor="ctr"/>
                </a:tc>
                <a:extLst>
                  <a:ext uri="{0D108BD9-81ED-4DB2-BD59-A6C34878D82A}">
                    <a16:rowId xmlns:a16="http://schemas.microsoft.com/office/drawing/2014/main" xmlns="" val="10008"/>
                  </a:ext>
                </a:extLst>
              </a:tr>
              <a:tr h="271053">
                <a:tc>
                  <a:txBody>
                    <a:bodyPr/>
                    <a:lstStyle/>
                    <a:p>
                      <a:pPr algn="l" rtl="0" fontAlgn="b"/>
                      <a:r>
                        <a:rPr lang="it-IT" sz="1200" b="0" i="0" u="none" strike="noStrike">
                          <a:solidFill>
                            <a:srgbClr val="000000"/>
                          </a:solidFill>
                          <a:effectLst/>
                          <a:latin typeface="Arial"/>
                        </a:rPr>
                        <a:t>Incentivo (1,5% suTFS)</a:t>
                      </a: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b"/>
                      <a:r>
                        <a:rPr lang="it-IT" sz="1200" b="0" i="0" u="none" strike="noStrike" dirty="0">
                          <a:solidFill>
                            <a:srgbClr val="000000"/>
                          </a:solidFill>
                          <a:effectLst/>
                          <a:latin typeface="Arial"/>
                        </a:rPr>
                        <a:t>792,00</a:t>
                      </a:r>
                    </a:p>
                  </a:txBody>
                  <a:tcPr marL="9525" marR="257175" marT="9525" marB="0" anchor="ctr"/>
                </a:tc>
                <a:extLst>
                  <a:ext uri="{0D108BD9-81ED-4DB2-BD59-A6C34878D82A}">
                    <a16:rowId xmlns:a16="http://schemas.microsoft.com/office/drawing/2014/main" xmlns="" val="10009"/>
                  </a:ext>
                </a:extLst>
              </a:tr>
              <a:tr h="271053">
                <a:tc>
                  <a:txBody>
                    <a:bodyPr/>
                    <a:lstStyle/>
                    <a:p>
                      <a:pPr algn="l" rtl="0" fontAlgn="b"/>
                      <a:r>
                        <a:rPr lang="it-IT" sz="1200" b="0" i="0" u="none" strike="noStrike">
                          <a:solidFill>
                            <a:srgbClr val="000000"/>
                          </a:solidFill>
                          <a:effectLst/>
                          <a:latin typeface="Arial"/>
                        </a:rPr>
                        <a:t>Contributo Amm.ne </a:t>
                      </a: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b"/>
                      <a:r>
                        <a:rPr lang="it-IT" sz="1200" b="0" i="0" u="none" strike="noStrike" dirty="0">
                          <a:solidFill>
                            <a:srgbClr val="000000"/>
                          </a:solidFill>
                          <a:effectLst/>
                          <a:latin typeface="Arial"/>
                        </a:rPr>
                        <a:t>660,00</a:t>
                      </a:r>
                    </a:p>
                  </a:txBody>
                  <a:tcPr marL="9525" marR="257175" marT="9525" marB="0" anchor="ctr"/>
                </a:tc>
                <a:extLst>
                  <a:ext uri="{0D108BD9-81ED-4DB2-BD59-A6C34878D82A}">
                    <a16:rowId xmlns:a16="http://schemas.microsoft.com/office/drawing/2014/main" xmlns="" val="10010"/>
                  </a:ext>
                </a:extLst>
              </a:tr>
              <a:tr h="271053">
                <a:tc>
                  <a:txBody>
                    <a:bodyPr/>
                    <a:lstStyle/>
                    <a:p>
                      <a:pPr algn="l" rtl="0" fontAlgn="b"/>
                      <a:r>
                        <a:rPr lang="it-IT" sz="1200" b="0" i="0" u="none" strike="noStrike">
                          <a:solidFill>
                            <a:srgbClr val="000000"/>
                          </a:solidFill>
                          <a:effectLst/>
                          <a:latin typeface="Arial"/>
                        </a:rPr>
                        <a:t>Contributo lavoratore</a:t>
                      </a:r>
                    </a:p>
                  </a:txBody>
                  <a:tcPr marL="85725" marR="9525" marT="9525" marB="0" anchor="ctr"/>
                </a:tc>
                <a:tc>
                  <a:txBody>
                    <a:bodyPr/>
                    <a:lstStyle/>
                    <a:p>
                      <a:pPr marL="0" algn="ctr" defTabSz="914400" rtl="0" eaLnBrk="1" fontAlgn="b" latinLnBrk="0" hangingPunct="1"/>
                      <a:r>
                        <a:rPr lang="it-IT" sz="1200" b="0" i="0" u="none" strike="noStrike" kern="1200" dirty="0">
                          <a:solidFill>
                            <a:srgbClr val="000000"/>
                          </a:solidFill>
                          <a:effectLst/>
                          <a:latin typeface="Arial"/>
                          <a:ea typeface="+mn-ea"/>
                          <a:cs typeface="+mn-cs"/>
                        </a:rPr>
                        <a:t>     660,00</a:t>
                      </a:r>
                    </a:p>
                  </a:txBody>
                  <a:tcPr marL="9525" marR="9525" marT="9525" marB="0" anchor="ctr"/>
                </a:tc>
                <a:tc>
                  <a:txBody>
                    <a:bodyPr/>
                    <a:lstStyle/>
                    <a:p>
                      <a:pPr algn="r" rtl="0" fontAlgn="b"/>
                      <a:r>
                        <a:rPr lang="it-IT" sz="1200" b="0" i="0" u="none" strike="noStrike" dirty="0">
                          <a:solidFill>
                            <a:srgbClr val="000000"/>
                          </a:solidFill>
                          <a:effectLst/>
                          <a:latin typeface="Arial"/>
                        </a:rPr>
                        <a:t>660,00</a:t>
                      </a:r>
                    </a:p>
                  </a:txBody>
                  <a:tcPr marL="9525" marR="257175" marT="9525" marB="0" anchor="ctr"/>
                </a:tc>
                <a:extLst>
                  <a:ext uri="{0D108BD9-81ED-4DB2-BD59-A6C34878D82A}">
                    <a16:rowId xmlns:a16="http://schemas.microsoft.com/office/drawing/2014/main" xmlns="" val="10011"/>
                  </a:ext>
                </a:extLst>
              </a:tr>
              <a:tr h="271053">
                <a:tc>
                  <a:txBody>
                    <a:bodyPr/>
                    <a:lstStyle/>
                    <a:p>
                      <a:pPr algn="l" rtl="0" fontAlgn="b"/>
                      <a:r>
                        <a:rPr lang="it-IT" sz="1200" b="0" i="0" u="none" strike="noStrike">
                          <a:solidFill>
                            <a:srgbClr val="000000"/>
                          </a:solidFill>
                          <a:effectLst/>
                          <a:latin typeface="Arial"/>
                        </a:rPr>
                        <a:t>Risparmio fiscale </a:t>
                      </a: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b"/>
                      <a:r>
                        <a:rPr lang="it-IT" sz="1200" b="0" i="0" u="none" strike="noStrike" dirty="0">
                          <a:solidFill>
                            <a:srgbClr val="000000"/>
                          </a:solidFill>
                          <a:effectLst/>
                          <a:latin typeface="Arial"/>
                        </a:rPr>
                        <a:t>178,20</a:t>
                      </a:r>
                    </a:p>
                  </a:txBody>
                  <a:tcPr marL="9525" marR="257175" marT="9525" marB="0" anchor="ctr"/>
                </a:tc>
                <a:extLst>
                  <a:ext uri="{0D108BD9-81ED-4DB2-BD59-A6C34878D82A}">
                    <a16:rowId xmlns:a16="http://schemas.microsoft.com/office/drawing/2014/main" xmlns="" val="10012"/>
                  </a:ext>
                </a:extLst>
              </a:tr>
              <a:tr h="271053">
                <a:tc>
                  <a:txBody>
                    <a:bodyPr/>
                    <a:lstStyle/>
                    <a:p>
                      <a:pPr algn="l" rtl="0" fontAlgn="b"/>
                      <a:r>
                        <a:rPr lang="it-IT" sz="1200" b="0" i="0" u="none" strike="noStrike">
                          <a:solidFill>
                            <a:srgbClr val="000000"/>
                          </a:solidFill>
                          <a:effectLst/>
                          <a:latin typeface="Arial"/>
                        </a:rPr>
                        <a:t>Rendimento Perseo Sirio</a:t>
                      </a: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b"/>
                      <a:r>
                        <a:rPr lang="it-IT" sz="1200" b="0" i="0" u="none" strike="noStrike" dirty="0">
                          <a:solidFill>
                            <a:srgbClr val="000000"/>
                          </a:solidFill>
                          <a:effectLst/>
                          <a:latin typeface="Arial"/>
                        </a:rPr>
                        <a:t>423,96</a:t>
                      </a:r>
                    </a:p>
                  </a:txBody>
                  <a:tcPr marL="9525" marR="257175" marT="9525" marB="0" anchor="ctr"/>
                </a:tc>
                <a:extLst>
                  <a:ext uri="{0D108BD9-81ED-4DB2-BD59-A6C34878D82A}">
                    <a16:rowId xmlns:a16="http://schemas.microsoft.com/office/drawing/2014/main" xmlns="" val="10013"/>
                  </a:ext>
                </a:extLst>
              </a:tr>
              <a:tr h="271053">
                <a:tc>
                  <a:txBody>
                    <a:bodyPr/>
                    <a:lstStyle/>
                    <a:p>
                      <a:pPr algn="l" rtl="0" fontAlgn="b"/>
                      <a:r>
                        <a:rPr lang="it-IT" sz="1200" b="0" i="0" u="none" strike="noStrike">
                          <a:solidFill>
                            <a:srgbClr val="000000"/>
                          </a:solidFill>
                          <a:effectLst/>
                          <a:latin typeface="Arial"/>
                        </a:rPr>
                        <a:t>Quota associativa</a:t>
                      </a: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b"/>
                      <a:r>
                        <a:rPr lang="it-IT" sz="1200" b="0" i="0" u="none" strike="noStrike" dirty="0">
                          <a:solidFill>
                            <a:srgbClr val="000000"/>
                          </a:solidFill>
                          <a:effectLst/>
                          <a:latin typeface="Arial"/>
                        </a:rPr>
                        <a:t>-48,00</a:t>
                      </a:r>
                    </a:p>
                  </a:txBody>
                  <a:tcPr marL="9525" marR="257175" marT="9525" marB="0" anchor="ctr"/>
                </a:tc>
                <a:extLst>
                  <a:ext uri="{0D108BD9-81ED-4DB2-BD59-A6C34878D82A}">
                    <a16:rowId xmlns:a16="http://schemas.microsoft.com/office/drawing/2014/main" xmlns="" val="10014"/>
                  </a:ext>
                </a:extLst>
              </a:tr>
              <a:tr h="271053">
                <a:tc>
                  <a:txBody>
                    <a:bodyPr/>
                    <a:lstStyle/>
                    <a:p>
                      <a:pPr algn="l" rtl="0" fontAlgn="b"/>
                      <a:r>
                        <a:rPr lang="it-IT" sz="1200" b="0" i="0" u="none" strike="noStrike">
                          <a:solidFill>
                            <a:srgbClr val="000000"/>
                          </a:solidFill>
                          <a:effectLst/>
                          <a:latin typeface="Arial"/>
                        </a:rPr>
                        <a:t>Totale Perseo Sirio</a:t>
                      </a:r>
                    </a:p>
                  </a:txBody>
                  <a:tcPr marL="85725" marR="9525" marT="9525" marB="0" anchor="ctr"/>
                </a:tc>
                <a:tc>
                  <a:txBody>
                    <a:bodyPr/>
                    <a:lstStyle/>
                    <a:p>
                      <a:pPr algn="ctr" fontAlgn="ctr"/>
                      <a:r>
                        <a:rPr lang="it-IT" sz="1800" b="0" i="0" u="none" strike="noStrike">
                          <a:solidFill>
                            <a:srgbClr val="000000"/>
                          </a:solidFill>
                          <a:effectLst/>
                          <a:latin typeface="Arial"/>
                        </a:rPr>
                        <a:t> </a:t>
                      </a:r>
                    </a:p>
                  </a:txBody>
                  <a:tcPr marL="9525" marR="9525" marT="9525" marB="0" anchor="ctr"/>
                </a:tc>
                <a:tc>
                  <a:txBody>
                    <a:bodyPr/>
                    <a:lstStyle/>
                    <a:p>
                      <a:pPr algn="r" rtl="0" fontAlgn="b"/>
                      <a:r>
                        <a:rPr lang="it-IT" sz="1200" b="0" i="0" u="none" strike="noStrike" dirty="0">
                          <a:solidFill>
                            <a:srgbClr val="0070C0"/>
                          </a:solidFill>
                          <a:effectLst/>
                          <a:latin typeface="Arial"/>
                        </a:rPr>
                        <a:t>3.986,16</a:t>
                      </a:r>
                    </a:p>
                  </a:txBody>
                  <a:tcPr marL="9525" marR="257175" marT="9525" marB="0" anchor="ctr"/>
                </a:tc>
                <a:extLst>
                  <a:ext uri="{0D108BD9-81ED-4DB2-BD59-A6C34878D82A}">
                    <a16:rowId xmlns:a16="http://schemas.microsoft.com/office/drawing/2014/main" xmlns="" val="10015"/>
                  </a:ext>
                </a:extLst>
              </a:tr>
              <a:tr h="334320">
                <a:tc>
                  <a:txBody>
                    <a:bodyPr/>
                    <a:lstStyle/>
                    <a:p>
                      <a:pPr algn="l" rtl="0" fontAlgn="b"/>
                      <a:r>
                        <a:rPr lang="it-IT" sz="1200" b="1" i="0" u="none" strike="noStrike" dirty="0">
                          <a:solidFill>
                            <a:srgbClr val="2D87AD"/>
                          </a:solidFill>
                          <a:effectLst/>
                          <a:latin typeface="Arial"/>
                        </a:rPr>
                        <a:t>Totale </a:t>
                      </a:r>
                    </a:p>
                  </a:txBody>
                  <a:tcPr marL="85725" marR="9525" marT="9525" marB="0" anchor="ctr"/>
                </a:tc>
                <a:tc>
                  <a:txBody>
                    <a:bodyPr/>
                    <a:lstStyle/>
                    <a:p>
                      <a:pPr algn="ctr" rtl="0" fontAlgn="b"/>
                      <a:r>
                        <a:rPr lang="it-IT" sz="1200" b="1" i="0" u="none" strike="noStrike">
                          <a:solidFill>
                            <a:srgbClr val="2D87AD"/>
                          </a:solidFill>
                          <a:effectLst/>
                          <a:latin typeface="Arial"/>
                        </a:rPr>
                        <a:t>30.251,47</a:t>
                      </a:r>
                    </a:p>
                  </a:txBody>
                  <a:tcPr marL="9525" marR="9525" marT="9525" marB="0" anchor="ctr"/>
                </a:tc>
                <a:tc>
                  <a:txBody>
                    <a:bodyPr/>
                    <a:lstStyle/>
                    <a:p>
                      <a:pPr algn="r" rtl="0" fontAlgn="b"/>
                      <a:r>
                        <a:rPr lang="it-IT" sz="1200" b="1" i="0" u="none" strike="noStrike" dirty="0">
                          <a:solidFill>
                            <a:srgbClr val="2D87AD"/>
                          </a:solidFill>
                          <a:effectLst/>
                          <a:latin typeface="Arial"/>
                        </a:rPr>
                        <a:t>35.898,10</a:t>
                      </a:r>
                    </a:p>
                  </a:txBody>
                  <a:tcPr marL="9525" marR="257175" marT="9525" marB="0" anchor="ctr"/>
                </a:tc>
                <a:extLst>
                  <a:ext uri="{0D108BD9-81ED-4DB2-BD59-A6C34878D82A}">
                    <a16:rowId xmlns:a16="http://schemas.microsoft.com/office/drawing/2014/main" xmlns="" val="10016"/>
                  </a:ext>
                </a:extLst>
              </a:tr>
            </a:tbl>
          </a:graphicData>
        </a:graphic>
      </p:graphicFrame>
      <p:sp>
        <p:nvSpPr>
          <p:cNvPr id="41041" name="Rectangle 15"/>
          <p:cNvSpPr>
            <a:spLocks noChangeArrowheads="1"/>
          </p:cNvSpPr>
          <p:nvPr/>
        </p:nvSpPr>
        <p:spPr bwMode="auto">
          <a:xfrm>
            <a:off x="6019800" y="1257300"/>
            <a:ext cx="1447800" cy="5267325"/>
          </a:xfrm>
          <a:prstGeom prst="rect">
            <a:avLst/>
          </a:prstGeom>
          <a:noFill/>
          <a:ln w="60325" algn="ctr">
            <a:solidFill>
              <a:srgbClr val="153059"/>
            </a:solidFill>
            <a:round/>
            <a:headEnd/>
            <a:tailEnd/>
          </a:ln>
        </p:spPr>
        <p:txBody>
          <a:bodyPr/>
          <a:lstStyle/>
          <a:p>
            <a:endParaRPr lang="fr-FR"/>
          </a:p>
        </p:txBody>
      </p:sp>
      <p:sp>
        <p:nvSpPr>
          <p:cNvPr id="41042" name="Rectangle 16"/>
          <p:cNvSpPr>
            <a:spLocks noChangeArrowheads="1"/>
          </p:cNvSpPr>
          <p:nvPr/>
        </p:nvSpPr>
        <p:spPr bwMode="auto">
          <a:xfrm>
            <a:off x="7473950" y="1257300"/>
            <a:ext cx="1441450" cy="5267325"/>
          </a:xfrm>
          <a:prstGeom prst="rect">
            <a:avLst/>
          </a:prstGeom>
          <a:noFill/>
          <a:ln w="60325" algn="ctr">
            <a:solidFill>
              <a:srgbClr val="153059"/>
            </a:solidFill>
            <a:round/>
            <a:headEnd/>
            <a:tailEnd/>
          </a:ln>
        </p:spPr>
        <p:txBody>
          <a:bodyPr/>
          <a:lstStyle/>
          <a:p>
            <a:endParaRPr lang="fr-FR"/>
          </a:p>
        </p:txBody>
      </p:sp>
      <p:sp>
        <p:nvSpPr>
          <p:cNvPr id="41043" name="Rectangle 19"/>
          <p:cNvSpPr>
            <a:spLocks noChangeArrowheads="1"/>
          </p:cNvSpPr>
          <p:nvPr/>
        </p:nvSpPr>
        <p:spPr bwMode="auto">
          <a:xfrm>
            <a:off x="2526356" y="1257300"/>
            <a:ext cx="3517900" cy="5267325"/>
          </a:xfrm>
          <a:prstGeom prst="rect">
            <a:avLst/>
          </a:prstGeom>
          <a:noFill/>
          <a:ln w="60325" algn="ctr">
            <a:solidFill>
              <a:srgbClr val="153059"/>
            </a:solidFill>
            <a:round/>
            <a:headEnd/>
            <a:tailEnd/>
          </a:ln>
        </p:spPr>
        <p:txBody>
          <a:bodyPr/>
          <a:lstStyle/>
          <a:p>
            <a:endParaRPr lang="fr-FR"/>
          </a:p>
        </p:txBody>
      </p:sp>
      <p:pic>
        <p:nvPicPr>
          <p:cNvPr id="41044" name="Image 17" descr="Gemella_1.png"/>
          <p:cNvPicPr>
            <a:picLocks noChangeAspect="1"/>
          </p:cNvPicPr>
          <p:nvPr/>
        </p:nvPicPr>
        <p:blipFill>
          <a:blip r:embed="rId2" cstate="print"/>
          <a:srcRect/>
          <a:stretch>
            <a:fillRect/>
          </a:stretch>
        </p:blipFill>
        <p:spPr bwMode="auto">
          <a:xfrm>
            <a:off x="8686800" y="1371600"/>
            <a:ext cx="1563688" cy="3448050"/>
          </a:xfrm>
          <a:prstGeom prst="rect">
            <a:avLst/>
          </a:prstGeom>
          <a:noFill/>
          <a:ln w="9525">
            <a:noFill/>
            <a:miter lim="800000"/>
            <a:headEnd/>
            <a:tailEnd/>
          </a:ln>
        </p:spPr>
      </p:pic>
      <p:pic>
        <p:nvPicPr>
          <p:cNvPr id="41045" name="Image 18" descr="Gemella_2.png"/>
          <p:cNvPicPr>
            <a:picLocks noChangeAspect="1"/>
          </p:cNvPicPr>
          <p:nvPr/>
        </p:nvPicPr>
        <p:blipFill>
          <a:blip r:embed="rId3" cstate="print"/>
          <a:srcRect/>
          <a:stretch>
            <a:fillRect/>
          </a:stretch>
        </p:blipFill>
        <p:spPr bwMode="auto">
          <a:xfrm>
            <a:off x="4797425" y="1447800"/>
            <a:ext cx="1412875" cy="3619500"/>
          </a:xfrm>
          <a:prstGeom prst="rect">
            <a:avLst/>
          </a:prstGeom>
          <a:noFill/>
          <a:ln w="9525">
            <a:noFill/>
            <a:miter lim="800000"/>
            <a:headEnd/>
            <a:tailEnd/>
          </a:ln>
        </p:spPr>
      </p:pic>
      <p:sp>
        <p:nvSpPr>
          <p:cNvPr id="2" name="Segnaposto numero diapositiva 1"/>
          <p:cNvSpPr>
            <a:spLocks noGrp="1"/>
          </p:cNvSpPr>
          <p:nvPr>
            <p:ph type="sldNum" sz="quarter" idx="11"/>
          </p:nvPr>
        </p:nvSpPr>
        <p:spPr/>
        <p:txBody>
          <a:bodyPr/>
          <a:lstStyle/>
          <a:p>
            <a:pPr>
              <a:defRPr/>
            </a:pPr>
            <a:fld id="{134A4595-6B2D-41AA-B433-BCCC6D6044FA}" type="slidenum">
              <a:rPr lang="it-IT" smtClean="0"/>
              <a:pPr>
                <a:defRPr/>
              </a:pPr>
              <a:t>22</a:t>
            </a:fld>
            <a:endParaRPr lang="it-IT"/>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olo 1"/>
          <p:cNvSpPr>
            <a:spLocks noGrp="1"/>
          </p:cNvSpPr>
          <p:nvPr>
            <p:ph type="title"/>
          </p:nvPr>
        </p:nvSpPr>
        <p:spPr/>
        <p:txBody>
          <a:bodyPr/>
          <a:lstStyle/>
          <a:p>
            <a:r>
              <a:rPr lang="it-IT">
                <a:ea typeface="ＭＳ Ｐゴシック" pitchFamily="34" charset="-128"/>
              </a:rPr>
              <a:t>Risparmio totale (lavoratore optante)</a:t>
            </a:r>
          </a:p>
        </p:txBody>
      </p:sp>
      <p:sp>
        <p:nvSpPr>
          <p:cNvPr id="41986" name="Segnaposto contenuto 2"/>
          <p:cNvSpPr>
            <a:spLocks noGrp="1"/>
          </p:cNvSpPr>
          <p:nvPr>
            <p:ph idx="1"/>
          </p:nvPr>
        </p:nvSpPr>
        <p:spPr/>
        <p:txBody>
          <a:bodyPr/>
          <a:lstStyle/>
          <a:p>
            <a:pPr>
              <a:buFont typeface="Wingdings" pitchFamily="2" charset="2"/>
              <a:buNone/>
            </a:pPr>
            <a:endParaRPr lang="it-IT" sz="2800" b="0" dirty="0">
              <a:ea typeface="ＭＳ Ｐゴシック" pitchFamily="34" charset="-128"/>
            </a:endParaRPr>
          </a:p>
          <a:p>
            <a:pPr>
              <a:buFont typeface="Wingdings" pitchFamily="2" charset="2"/>
              <a:buNone/>
            </a:pPr>
            <a:r>
              <a:rPr lang="it-IT" sz="2800" b="0" dirty="0">
                <a:ea typeface="ＭＳ Ｐゴシック" pitchFamily="34" charset="-128"/>
              </a:rPr>
              <a:t>Contributo annuo lavoratore				€    220,00</a:t>
            </a:r>
          </a:p>
          <a:p>
            <a:pPr>
              <a:buFont typeface="Wingdings" pitchFamily="2" charset="2"/>
              <a:buNone/>
            </a:pPr>
            <a:r>
              <a:rPr lang="it-IT" sz="2800" b="0" dirty="0">
                <a:ea typeface="ＭＳ Ｐゴシック" pitchFamily="34" charset="-128"/>
              </a:rPr>
              <a:t>Contributo annuo Amministrazione   		€    220,00</a:t>
            </a:r>
          </a:p>
          <a:p>
            <a:pPr>
              <a:buFont typeface="Wingdings" pitchFamily="2" charset="2"/>
              <a:buNone/>
            </a:pPr>
            <a:r>
              <a:rPr lang="it-IT" sz="2800" b="0" dirty="0">
                <a:ea typeface="ＭＳ Ｐゴシック" pitchFamily="34" charset="-128"/>
              </a:rPr>
              <a:t>Incentivo dello Stato					€    264,00</a:t>
            </a:r>
          </a:p>
          <a:p>
            <a:pPr>
              <a:buFont typeface="Wingdings" pitchFamily="2" charset="2"/>
              <a:buNone/>
            </a:pPr>
            <a:r>
              <a:rPr lang="it-IT" sz="2800" b="0" dirty="0">
                <a:ea typeface="ＭＳ Ｐゴシック" pitchFamily="34" charset="-128"/>
              </a:rPr>
              <a:t>TFR								€    440,00 </a:t>
            </a:r>
          </a:p>
          <a:p>
            <a:pPr>
              <a:buFont typeface="Wingdings" pitchFamily="2" charset="2"/>
              <a:buNone/>
            </a:pPr>
            <a:r>
              <a:rPr lang="it-IT" sz="2800" dirty="0">
                <a:solidFill>
                  <a:srgbClr val="2D87AD"/>
                </a:solidFill>
                <a:ea typeface="ＭＳ Ｐゴシック" pitchFamily="34" charset="-128"/>
              </a:rPr>
              <a:t>TOTALE (al netto della quota associativa)	€ 1.128,00</a:t>
            </a:r>
          </a:p>
        </p:txBody>
      </p:sp>
      <p:sp>
        <p:nvSpPr>
          <p:cNvPr id="5" name="Espace réservé du pied de page 4"/>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p>
        </p:txBody>
      </p:sp>
      <p:sp>
        <p:nvSpPr>
          <p:cNvPr id="41989" name="Rettangolo 7"/>
          <p:cNvSpPr>
            <a:spLocks noChangeArrowheads="1"/>
          </p:cNvSpPr>
          <p:nvPr/>
        </p:nvSpPr>
        <p:spPr bwMode="auto">
          <a:xfrm>
            <a:off x="304800" y="1468438"/>
            <a:ext cx="9372600" cy="461962"/>
          </a:xfrm>
          <a:prstGeom prst="rect">
            <a:avLst/>
          </a:prstGeom>
          <a:solidFill>
            <a:srgbClr val="2D87AD"/>
          </a:solidFill>
          <a:ln w="25400" algn="ctr">
            <a:noFill/>
            <a:round/>
            <a:headEnd/>
            <a:tailEnd/>
          </a:ln>
        </p:spPr>
        <p:txBody>
          <a:bodyPr>
            <a:spAutoFit/>
          </a:bodyPr>
          <a:lstStyle/>
          <a:p>
            <a:pPr algn="ctr"/>
            <a:r>
              <a:rPr lang="it-IT" sz="2400">
                <a:solidFill>
                  <a:srgbClr val="FFFFFF"/>
                </a:solidFill>
              </a:rPr>
              <a:t>REDDITO LAVORATORE: € 22.000 annui</a:t>
            </a:r>
          </a:p>
        </p:txBody>
      </p:sp>
      <p:cxnSp>
        <p:nvCxnSpPr>
          <p:cNvPr id="41990" name="Connecteur droit 11"/>
          <p:cNvCxnSpPr>
            <a:cxnSpLocks noChangeShapeType="1"/>
          </p:cNvCxnSpPr>
          <p:nvPr/>
        </p:nvCxnSpPr>
        <p:spPr bwMode="auto">
          <a:xfrm rot="10800000">
            <a:off x="304800" y="5561013"/>
            <a:ext cx="9220200" cy="1587"/>
          </a:xfrm>
          <a:prstGeom prst="line">
            <a:avLst/>
          </a:prstGeom>
          <a:noFill/>
          <a:ln w="25400" algn="ctr">
            <a:solidFill>
              <a:srgbClr val="153059"/>
            </a:solidFill>
            <a:round/>
            <a:headEnd/>
            <a:tailEnd/>
          </a:ln>
        </p:spPr>
      </p:cxn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23</a:t>
            </a:fld>
            <a:endParaRPr lang="it-IT"/>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u texte 4"/>
          <p:cNvSpPr>
            <a:spLocks noGrp="1"/>
          </p:cNvSpPr>
          <p:nvPr>
            <p:ph type="body" idx="1"/>
          </p:nvPr>
        </p:nvSpPr>
        <p:spPr>
          <a:xfrm>
            <a:off x="774700" y="2081213"/>
            <a:ext cx="6311900" cy="1500187"/>
          </a:xfrm>
        </p:spPr>
        <p:txBody>
          <a:bodyPr/>
          <a:lstStyle/>
          <a:p>
            <a:r>
              <a:rPr lang="fr-FR">
                <a:ea typeface="ＭＳ Ｐゴシック" pitchFamily="34" charset="-128"/>
              </a:rPr>
              <a:t>Dal TFS al TFR</a:t>
            </a:r>
          </a:p>
        </p:txBody>
      </p:sp>
      <p:sp>
        <p:nvSpPr>
          <p:cNvPr id="4" name="Espace réservé du pied de page 3"/>
          <p:cNvSpPr>
            <a:spLocks noGrp="1"/>
          </p:cNvSpPr>
          <p:nvPr>
            <p:ph type="ftr" sz="quarter" idx="11"/>
          </p:nvPr>
        </p:nvSpPr>
        <p:spPr/>
        <p:txBody>
          <a:bodyPr/>
          <a:lstStyle/>
          <a:p>
            <a:pPr>
              <a:defRPr/>
            </a:pPr>
            <a:r>
              <a:rPr lang="it-IT"/>
              <a:t>FONDO PERSEO SIRIO Iscritto al n. 164 dell’Albo COVIP Sede legale: via degli Scialoja, 3 - 00196 Roma</a:t>
            </a:r>
            <a:endParaRPr lang="it-IT" b="0" dirty="0"/>
          </a:p>
        </p:txBody>
      </p:sp>
      <p:sp>
        <p:nvSpPr>
          <p:cNvPr id="43012" name="Rectangle 2"/>
          <p:cNvSpPr>
            <a:spLocks noGrp="1" noChangeArrowheads="1"/>
          </p:cNvSpPr>
          <p:nvPr>
            <p:ph type="title"/>
          </p:nvPr>
        </p:nvSpPr>
        <p:spPr>
          <a:xfrm>
            <a:off x="769938" y="3935413"/>
            <a:ext cx="8585200" cy="865187"/>
          </a:xfrm>
        </p:spPr>
        <p:txBody>
          <a:bodyPr/>
          <a:lstStyle/>
          <a:p>
            <a:pPr marL="0" indent="0" eaLnBrk="1" hangingPunct="1">
              <a:spcBef>
                <a:spcPts val="1200"/>
              </a:spcBef>
              <a:buFontTx/>
              <a:buNone/>
            </a:pPr>
            <a:r>
              <a:rPr lang="it-IT">
                <a:ea typeface="ＭＳ Ｐゴシック" pitchFamily="34" charset="-128"/>
              </a:rPr>
              <a:t>Un vantaggio in più</a:t>
            </a:r>
            <a:br>
              <a:rPr lang="it-IT">
                <a:ea typeface="ＭＳ Ｐゴシック" pitchFamily="34" charset="-128"/>
              </a:rPr>
            </a:br>
            <a:r>
              <a:rPr lang="it-IT">
                <a:ea typeface="ＭＳ Ｐゴシック" pitchFamily="34" charset="-128"/>
              </a:rPr>
              <a:t>Calcolo dell’ “Indennità premio di servizio”</a:t>
            </a:r>
            <a:br>
              <a:rPr lang="it-IT">
                <a:ea typeface="ＭＳ Ｐゴシック" pitchFamily="34" charset="-128"/>
              </a:rPr>
            </a:br>
            <a:r>
              <a:rPr lang="it-IT">
                <a:ea typeface="ＭＳ Ｐゴシック" pitchFamily="34" charset="-128"/>
              </a:rPr>
              <a:t>Calcolo del TFR</a:t>
            </a:r>
            <a:br>
              <a:rPr lang="it-IT">
                <a:ea typeface="ＭＳ Ｐゴシック" pitchFamily="34" charset="-128"/>
              </a:rPr>
            </a:br>
            <a:r>
              <a:rPr lang="it-IT">
                <a:ea typeface="ＭＳ Ｐゴシック" pitchFamily="34" charset="-128"/>
              </a:rPr>
              <a:t> </a:t>
            </a:r>
            <a:r>
              <a:rPr lang="it-IT" sz="2400">
                <a:ea typeface="ＭＳ Ｐゴシック" pitchFamily="34" charset="-128"/>
              </a:rPr>
              <a:t> </a:t>
            </a:r>
            <a:r>
              <a:rPr lang="it-IT">
                <a:ea typeface="ＭＳ Ｐゴシック" pitchFamily="34" charset="-128"/>
              </a:rPr>
              <a:t/>
            </a:r>
            <a:br>
              <a:rPr lang="it-IT">
                <a:ea typeface="ＭＳ Ｐゴシック" pitchFamily="34" charset="-128"/>
              </a:rPr>
            </a:br>
            <a:endParaRPr lang="it-IT" sz="6000">
              <a:ea typeface="ＭＳ Ｐゴシック" pitchFamily="34" charset="-128"/>
            </a:endParaRPr>
          </a:p>
        </p:txBody>
      </p:sp>
      <p:sp>
        <p:nvSpPr>
          <p:cNvPr id="43013" name="ZoneTexte 5"/>
          <p:cNvSpPr txBox="1">
            <a:spLocks noChangeArrowheads="1"/>
          </p:cNvSpPr>
          <p:nvPr/>
        </p:nvSpPr>
        <p:spPr bwMode="auto">
          <a:xfrm>
            <a:off x="1066800" y="1531938"/>
            <a:ext cx="355600" cy="461962"/>
          </a:xfrm>
          <a:prstGeom prst="rect">
            <a:avLst/>
          </a:prstGeom>
          <a:noFill/>
          <a:ln w="9525">
            <a:noFill/>
            <a:miter lim="800000"/>
            <a:headEnd/>
            <a:tailEnd/>
          </a:ln>
        </p:spPr>
        <p:txBody>
          <a:bodyPr wrap="none">
            <a:spAutoFit/>
          </a:bodyPr>
          <a:lstStyle/>
          <a:p>
            <a:pPr algn="ctr"/>
            <a:r>
              <a:rPr lang="fr-FR" sz="2400">
                <a:solidFill>
                  <a:srgbClr val="FFFFFF"/>
                </a:solidFill>
              </a:rPr>
              <a:t>4</a:t>
            </a:r>
          </a:p>
        </p:txBody>
      </p:sp>
      <p:sp>
        <p:nvSpPr>
          <p:cNvPr id="2" name="Segnaposto numero diapositiva 1"/>
          <p:cNvSpPr>
            <a:spLocks noGrp="1"/>
          </p:cNvSpPr>
          <p:nvPr>
            <p:ph type="sldNum" sz="quarter" idx="12"/>
          </p:nvPr>
        </p:nvSpPr>
        <p:spPr/>
        <p:txBody>
          <a:bodyPr/>
          <a:lstStyle/>
          <a:p>
            <a:pPr>
              <a:defRPr/>
            </a:pPr>
            <a:fld id="{DDB2D101-B181-4C55-A530-4C7FE938E152}" type="slidenum">
              <a:rPr lang="it-IT" smtClean="0"/>
              <a:pPr>
                <a:defRPr/>
              </a:pPr>
              <a:t>24</a:t>
            </a:fld>
            <a:endParaRPr lang="it-IT"/>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olo 1"/>
          <p:cNvSpPr>
            <a:spLocks noGrp="1"/>
          </p:cNvSpPr>
          <p:nvPr>
            <p:ph type="title"/>
          </p:nvPr>
        </p:nvSpPr>
        <p:spPr>
          <a:xfrm>
            <a:off x="228600" y="0"/>
            <a:ext cx="9429750" cy="865188"/>
          </a:xfrm>
        </p:spPr>
        <p:txBody>
          <a:bodyPr/>
          <a:lstStyle/>
          <a:p>
            <a:pPr eaLnBrk="1" hangingPunct="1"/>
            <a:r>
              <a:rPr lang="it-IT">
                <a:ea typeface="ＭＳ Ｐゴシック" pitchFamily="34" charset="-128"/>
              </a:rPr>
              <a:t>Esempio: TFR vs. TFS</a:t>
            </a:r>
          </a:p>
        </p:txBody>
      </p:sp>
      <p:sp>
        <p:nvSpPr>
          <p:cNvPr id="46082" name="Segnaposto contenuto 2"/>
          <p:cNvSpPr>
            <a:spLocks noGrp="1"/>
          </p:cNvSpPr>
          <p:nvPr>
            <p:ph type="body" orient="vert" idx="1"/>
          </p:nvPr>
        </p:nvSpPr>
        <p:spPr>
          <a:xfrm>
            <a:off x="273050" y="1628775"/>
            <a:ext cx="9361488" cy="4289425"/>
          </a:xfrm>
        </p:spPr>
        <p:txBody>
          <a:bodyPr/>
          <a:lstStyle/>
          <a:p>
            <a:pPr eaLnBrk="1" hangingPunct="1">
              <a:spcAft>
                <a:spcPts val="1200"/>
              </a:spcAft>
              <a:buClr>
                <a:srgbClr val="2D87AD"/>
              </a:buClr>
              <a:buFont typeface="Wingdings" pitchFamily="2" charset="2"/>
              <a:buChar char="ü"/>
            </a:pPr>
            <a:r>
              <a:rPr lang="it-IT" dirty="0">
                <a:ea typeface="ＭＳ Ｐゴシック" pitchFamily="34" charset="-128"/>
              </a:rPr>
              <a:t>Maria, impiegata amministrativa: </a:t>
            </a:r>
          </a:p>
          <a:p>
            <a:pPr lvl="2" eaLnBrk="1" hangingPunct="1">
              <a:buClr>
                <a:srgbClr val="2D87AD"/>
              </a:buClr>
              <a:buFont typeface="Wingdings" pitchFamily="2" charset="2"/>
              <a:buChar char="ü"/>
            </a:pPr>
            <a:r>
              <a:rPr lang="it-IT" sz="1800" dirty="0">
                <a:ea typeface="ＭＳ Ｐゴシック" pitchFamily="34" charset="-128"/>
              </a:rPr>
              <a:t>attualmente con qualifica D2 e con solo salario tabellare e 22 anni di anzianità</a:t>
            </a:r>
          </a:p>
          <a:p>
            <a:pPr lvl="2" eaLnBrk="1" hangingPunct="1">
              <a:buClr>
                <a:srgbClr val="2D87AD"/>
              </a:buClr>
              <a:buFont typeface="Wingdings" pitchFamily="2" charset="2"/>
              <a:buChar char="ü"/>
            </a:pPr>
            <a:r>
              <a:rPr lang="it-IT" sz="1800" dirty="0">
                <a:ea typeface="ＭＳ Ｐゴシック" pitchFamily="34" charset="-128"/>
              </a:rPr>
              <a:t>cadenza quinquennale a partire da oggi passerà di qualifica (dopo 5 anni D3 – al 10° anno D4 – al 15° anno D5 e al 20° anno D6)</a:t>
            </a:r>
          </a:p>
          <a:p>
            <a:pPr lvl="2" eaLnBrk="1" hangingPunct="1">
              <a:buClr>
                <a:srgbClr val="2D87AD"/>
              </a:buClr>
              <a:buFont typeface="Wingdings" pitchFamily="2" charset="2"/>
              <a:buChar char="ü"/>
            </a:pPr>
            <a:r>
              <a:rPr lang="it-IT" sz="1800" dirty="0">
                <a:ea typeface="ＭＳ Ｐゴシック" pitchFamily="34" charset="-128"/>
              </a:rPr>
              <a:t>Inflazione annua 2% media costante</a:t>
            </a:r>
          </a:p>
          <a:p>
            <a:pPr lvl="2" eaLnBrk="1" hangingPunct="1">
              <a:buClr>
                <a:srgbClr val="2D87AD"/>
              </a:buClr>
              <a:buFont typeface="Wingdings" pitchFamily="2" charset="2"/>
              <a:buChar char="ü"/>
            </a:pPr>
            <a:r>
              <a:rPr lang="it-IT" sz="1800" dirty="0">
                <a:ea typeface="ＭＳ Ｐゴシック" pitchFamily="34" charset="-128"/>
              </a:rPr>
              <a:t>Crescita della retribuzione in linea con l</a:t>
            </a:r>
            <a:r>
              <a:rPr lang="it-IT" altLang="it-IT" sz="1800" dirty="0">
                <a:ea typeface="ＭＳ Ｐゴシック" pitchFamily="34" charset="-128"/>
              </a:rPr>
              <a:t>’</a:t>
            </a:r>
            <a:r>
              <a:rPr lang="it-IT" sz="1800" dirty="0">
                <a:ea typeface="ＭＳ Ｐゴシック" pitchFamily="34" charset="-128"/>
              </a:rPr>
              <a:t>inflazione</a:t>
            </a:r>
          </a:p>
          <a:p>
            <a:pPr marL="342900" lvl="1" indent="-342900" eaLnBrk="1" hangingPunct="1">
              <a:spcBef>
                <a:spcPct val="100000"/>
              </a:spcBef>
              <a:spcAft>
                <a:spcPts val="1200"/>
              </a:spcAft>
              <a:buClr>
                <a:srgbClr val="2D87AD"/>
              </a:buClr>
              <a:buFont typeface="Wingdings" pitchFamily="2" charset="2"/>
              <a:buChar char="ü"/>
            </a:pPr>
            <a:r>
              <a:rPr lang="it-IT" b="1" dirty="0">
                <a:ea typeface="ＭＳ Ｐゴシック" pitchFamily="34" charset="-128"/>
              </a:rPr>
              <a:t>Inoltre, come abbiamo visto, aderendo a PERSEO SIRIO, potrà avere</a:t>
            </a:r>
          </a:p>
          <a:p>
            <a:pPr lvl="2" eaLnBrk="1" hangingPunct="1">
              <a:buClr>
                <a:srgbClr val="2D87AD"/>
              </a:buClr>
              <a:buFont typeface="Wingdings" pitchFamily="2" charset="2"/>
              <a:buChar char="ü"/>
            </a:pPr>
            <a:r>
              <a:rPr lang="it-IT" sz="1800" dirty="0">
                <a:ea typeface="ＭＳ Ｐゴシック" pitchFamily="34" charset="-128"/>
              </a:rPr>
              <a:t>Contributo datore: 1%</a:t>
            </a:r>
          </a:p>
          <a:p>
            <a:pPr lvl="2" eaLnBrk="1" hangingPunct="1">
              <a:buClr>
                <a:srgbClr val="2D87AD"/>
              </a:buClr>
              <a:buFont typeface="Wingdings" pitchFamily="2" charset="2"/>
              <a:buChar char="ü"/>
            </a:pPr>
            <a:r>
              <a:rPr lang="it-IT" sz="1800" dirty="0">
                <a:ea typeface="ＭＳ Ｐゴシック" pitchFamily="34" charset="-128"/>
              </a:rPr>
              <a:t>Incentivo a carico dello Stato: 1,5% su base IPS = 1,2% su base TFR</a:t>
            </a:r>
          </a:p>
        </p:txBody>
      </p:sp>
      <p:sp>
        <p:nvSpPr>
          <p:cNvPr id="7" name="Espace réservé du pied de page 6"/>
          <p:cNvSpPr>
            <a:spLocks noGrp="1"/>
          </p:cNvSpPr>
          <p:nvPr>
            <p:ph type="ftr" sz="quarter" idx="10"/>
          </p:nvPr>
        </p:nvSpPr>
        <p:spPr/>
        <p:txBody>
          <a:bodyPr/>
          <a:lstStyle/>
          <a:p>
            <a:pPr>
              <a:defRPr/>
            </a:pPr>
            <a:r>
              <a:rPr lang="it-IT"/>
              <a:t>FONDO PERSEO SIRIO Iscritto al n. 164 dell’Albo COVIP Sede legale: via degli Scialoja, 3 - 00196 Roma</a:t>
            </a:r>
            <a:endParaRPr lang="it-IT" b="0" dirty="0"/>
          </a:p>
        </p:txBody>
      </p:sp>
      <p:sp>
        <p:nvSpPr>
          <p:cNvPr id="46085" name="Triangle rectangle 7"/>
          <p:cNvSpPr>
            <a:spLocks noChangeArrowheads="1"/>
          </p:cNvSpPr>
          <p:nvPr/>
        </p:nvSpPr>
        <p:spPr bwMode="auto">
          <a:xfrm rot="10800000">
            <a:off x="8407400" y="0"/>
            <a:ext cx="1524000" cy="1524000"/>
          </a:xfrm>
          <a:prstGeom prst="rtTriangle">
            <a:avLst/>
          </a:prstGeom>
          <a:solidFill>
            <a:srgbClr val="153059"/>
          </a:solidFill>
          <a:ln w="9525" algn="ctr">
            <a:noFill/>
            <a:round/>
            <a:headEnd/>
            <a:tailEnd/>
          </a:ln>
        </p:spPr>
        <p:txBody>
          <a:bodyPr/>
          <a:lstStyle/>
          <a:p>
            <a:endParaRPr lang="fr-FR"/>
          </a:p>
        </p:txBody>
      </p:sp>
      <p:sp>
        <p:nvSpPr>
          <p:cNvPr id="9" name="ZoneTexte 8"/>
          <p:cNvSpPr txBox="1"/>
          <p:nvPr/>
        </p:nvSpPr>
        <p:spPr>
          <a:xfrm rot="2700000">
            <a:off x="8775700" y="404813"/>
            <a:ext cx="1235075" cy="368300"/>
          </a:xfrm>
          <a:prstGeom prst="rect">
            <a:avLst/>
          </a:prstGeom>
          <a:noFill/>
        </p:spPr>
        <p:txBody>
          <a:bodyPr wrap="none">
            <a:spAutoFit/>
          </a:bodyPr>
          <a:lstStyle/>
          <a:p>
            <a:pPr>
              <a:defRPr/>
            </a:pPr>
            <a:r>
              <a:rPr lang="fr-FR" cap="all" dirty="0" err="1">
                <a:solidFill>
                  <a:schemeClr val="bg1"/>
                </a:solidFill>
                <a:latin typeface="Arial" pitchFamily="34" charset="0"/>
                <a:cs typeface="+mn-cs"/>
              </a:rPr>
              <a:t>Esempio</a:t>
            </a:r>
            <a:endParaRPr lang="fr-FR" cap="all" dirty="0">
              <a:solidFill>
                <a:schemeClr val="bg1"/>
              </a:solidFill>
              <a:latin typeface="Arial" pitchFamily="34" charset="0"/>
              <a:cs typeface="+mn-cs"/>
            </a:endParaRPr>
          </a:p>
        </p:txBody>
      </p:sp>
      <p:sp>
        <p:nvSpPr>
          <p:cNvPr id="2" name="Segnaposto numero diapositiva 1"/>
          <p:cNvSpPr>
            <a:spLocks noGrp="1"/>
          </p:cNvSpPr>
          <p:nvPr>
            <p:ph type="sldNum" sz="quarter" idx="11"/>
          </p:nvPr>
        </p:nvSpPr>
        <p:spPr/>
        <p:txBody>
          <a:bodyPr/>
          <a:lstStyle/>
          <a:p>
            <a:pPr>
              <a:defRPr/>
            </a:pPr>
            <a:fld id="{134A4595-6B2D-41AA-B433-BCCC6D6044FA}" type="slidenum">
              <a:rPr lang="it-IT" smtClean="0"/>
              <a:pPr>
                <a:defRPr/>
              </a:pPr>
              <a:t>25</a:t>
            </a:fld>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olo 1"/>
          <p:cNvSpPr>
            <a:spLocks noGrp="1"/>
          </p:cNvSpPr>
          <p:nvPr>
            <p:ph type="title"/>
          </p:nvPr>
        </p:nvSpPr>
        <p:spPr>
          <a:xfrm>
            <a:off x="428625" y="0"/>
            <a:ext cx="7099300" cy="865188"/>
          </a:xfrm>
        </p:spPr>
        <p:txBody>
          <a:bodyPr/>
          <a:lstStyle/>
          <a:p>
            <a:pPr eaLnBrk="1" hangingPunct="1"/>
            <a:r>
              <a:rPr lang="it-IT" dirty="0">
                <a:latin typeface="Calibri" pitchFamily="34" charset="0"/>
                <a:ea typeface="ＭＳ Ｐゴシック" pitchFamily="34" charset="-128"/>
              </a:rPr>
              <a:t>Calcoliamo l</a:t>
            </a:r>
            <a:r>
              <a:rPr lang="it-IT" altLang="it-IT" dirty="0">
                <a:latin typeface="Calibri" pitchFamily="34" charset="0"/>
                <a:ea typeface="ＭＳ Ｐゴシック" pitchFamily="34" charset="-128"/>
              </a:rPr>
              <a:t>’</a:t>
            </a:r>
            <a:r>
              <a:rPr lang="it-IT" dirty="0">
                <a:latin typeface="Calibri" pitchFamily="34" charset="0"/>
                <a:ea typeface="ＭＳ Ｐゴシック" pitchFamily="34" charset="-128"/>
              </a:rPr>
              <a:t>IPS</a:t>
            </a:r>
          </a:p>
        </p:txBody>
      </p:sp>
      <p:graphicFrame>
        <p:nvGraphicFramePr>
          <p:cNvPr id="6" name="Segnaposto contenuto 5"/>
          <p:cNvGraphicFramePr>
            <a:graphicFrameLocks noGrp="1"/>
          </p:cNvGraphicFramePr>
          <p:nvPr>
            <p:ph sz="quarter" idx="1"/>
          </p:nvPr>
        </p:nvGraphicFramePr>
        <p:xfrm>
          <a:off x="428497" y="1268760"/>
          <a:ext cx="8970996" cy="5112568"/>
        </p:xfrm>
        <a:graphic>
          <a:graphicData uri="http://schemas.openxmlformats.org/drawingml/2006/table">
            <a:tbl>
              <a:tblPr firstRow="1" bandRow="1">
                <a:effectLst>
                  <a:outerShdw blurRad="50800" dist="152400" dir="2700000" algn="tl" rotWithShape="0">
                    <a:prstClr val="black">
                      <a:alpha val="40000"/>
                    </a:prstClr>
                  </a:outerShdw>
                </a:effectLst>
                <a:tableStyleId>{5C22544A-7EE6-4342-B048-85BDC9FD1C3A}</a:tableStyleId>
              </a:tblPr>
              <a:tblGrid>
                <a:gridCol w="3432381">
                  <a:extLst>
                    <a:ext uri="{9D8B030D-6E8A-4147-A177-3AD203B41FA5}">
                      <a16:colId xmlns:a16="http://schemas.microsoft.com/office/drawing/2014/main" xmlns="" val="20000"/>
                    </a:ext>
                  </a:extLst>
                </a:gridCol>
                <a:gridCol w="5538615">
                  <a:extLst>
                    <a:ext uri="{9D8B030D-6E8A-4147-A177-3AD203B41FA5}">
                      <a16:colId xmlns:a16="http://schemas.microsoft.com/office/drawing/2014/main" xmlns="" val="20001"/>
                    </a:ext>
                  </a:extLst>
                </a:gridCol>
              </a:tblGrid>
              <a:tr h="576064">
                <a:tc>
                  <a:txBody>
                    <a:bodyPr/>
                    <a:lstStyle/>
                    <a:p>
                      <a:r>
                        <a:rPr lang="it-IT" sz="1500" dirty="0">
                          <a:solidFill>
                            <a:schemeClr val="bg1"/>
                          </a:solidFill>
                        </a:rPr>
                        <a:t>Retribuzione utile</a:t>
                      </a:r>
                    </a:p>
                    <a:p>
                      <a:r>
                        <a:rPr lang="it-IT" sz="1500" dirty="0">
                          <a:solidFill>
                            <a:schemeClr val="bg1"/>
                          </a:solidFill>
                        </a:rPr>
                        <a:t>Anni di servizio</a:t>
                      </a:r>
                    </a:p>
                  </a:txBody>
                  <a:tcPr marL="99060" marR="990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b="0" i="0" u="none" strike="noStrike" kern="1200" dirty="0">
                          <a:solidFill>
                            <a:schemeClr val="bg1"/>
                          </a:solidFill>
                          <a:latin typeface="+mn-lt"/>
                          <a:ea typeface="+mn-ea"/>
                          <a:cs typeface="+mn-cs"/>
                        </a:rPr>
                        <a:t>38.145,57 </a:t>
                      </a:r>
                    </a:p>
                    <a:p>
                      <a:pPr marL="0" marR="0" indent="0" algn="l" defTabSz="914400" rtl="0" eaLnBrk="1" fontAlgn="auto" latinLnBrk="0" hangingPunct="1">
                        <a:lnSpc>
                          <a:spcPct val="100000"/>
                        </a:lnSpc>
                        <a:spcBef>
                          <a:spcPts val="0"/>
                        </a:spcBef>
                        <a:spcAft>
                          <a:spcPts val="0"/>
                        </a:spcAft>
                        <a:buClrTx/>
                        <a:buSzTx/>
                        <a:buFontTx/>
                        <a:buNone/>
                        <a:tabLst/>
                        <a:defRPr/>
                      </a:pPr>
                      <a:r>
                        <a:rPr lang="it-IT" sz="1500" b="0" i="0" u="none" strike="noStrike" kern="1200" dirty="0">
                          <a:solidFill>
                            <a:schemeClr val="bg1"/>
                          </a:solidFill>
                          <a:latin typeface="+mn-lt"/>
                          <a:ea typeface="+mn-ea"/>
                          <a:cs typeface="+mn-cs"/>
                        </a:rPr>
                        <a:t> 42</a:t>
                      </a:r>
                    </a:p>
                  </a:txBody>
                  <a:tcPr marL="10319" marR="10319"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xmlns="" val="10000"/>
                  </a:ext>
                </a:extLst>
              </a:tr>
              <a:tr h="548640">
                <a:tc>
                  <a:txBody>
                    <a:bodyPr/>
                    <a:lstStyle/>
                    <a:p>
                      <a:r>
                        <a:rPr lang="it-IT" sz="1500" dirty="0">
                          <a:solidFill>
                            <a:schemeClr val="tx1"/>
                          </a:solidFill>
                        </a:rPr>
                        <a:t>IPS lorda</a:t>
                      </a:r>
                    </a:p>
                  </a:txBody>
                  <a:tcPr marL="99060" marR="99060"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b="0" i="0" u="none" strike="noStrike" dirty="0">
                          <a:solidFill>
                            <a:srgbClr val="000000"/>
                          </a:solidFill>
                          <a:latin typeface="+mn-lt"/>
                        </a:rPr>
                        <a:t>38.145,57</a:t>
                      </a:r>
                      <a:r>
                        <a:rPr lang="it-IT" sz="1500" dirty="0">
                          <a:solidFill>
                            <a:schemeClr val="tx1"/>
                          </a:solidFill>
                        </a:rPr>
                        <a:t>*80% = 30.516,46/15 = 2.034,43*42 = </a:t>
                      </a:r>
                      <a:r>
                        <a:rPr lang="it-IT" sz="1500" b="1" dirty="0">
                          <a:solidFill>
                            <a:srgbClr val="2D87AD"/>
                          </a:solidFill>
                        </a:rPr>
                        <a:t>85.446,08</a:t>
                      </a: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777240">
                <a:tc>
                  <a:txBody>
                    <a:bodyPr/>
                    <a:lstStyle/>
                    <a:p>
                      <a:r>
                        <a:rPr lang="it-IT" sz="1500" dirty="0">
                          <a:solidFill>
                            <a:schemeClr val="tx1"/>
                          </a:solidFill>
                        </a:rPr>
                        <a:t>Quota esente</a:t>
                      </a:r>
                    </a:p>
                    <a:p>
                      <a:r>
                        <a:rPr lang="it-IT" sz="1500" dirty="0">
                          <a:solidFill>
                            <a:schemeClr val="tx1"/>
                          </a:solidFill>
                        </a:rPr>
                        <a:t>Abbattimento imponibile</a:t>
                      </a:r>
                    </a:p>
                  </a:txBody>
                  <a:tcPr marL="99060" marR="99060" anchor="ctr">
                    <a:lnL w="12700" cap="flat" cmpd="sng" algn="ctr">
                      <a:solidFill>
                        <a:schemeClr val="tx1"/>
                      </a:solidFill>
                      <a:prstDash val="solid"/>
                      <a:round/>
                      <a:headEnd type="none" w="med" len="med"/>
                      <a:tailEnd type="none" w="med" len="med"/>
                    </a:lnL>
                  </a:tcPr>
                </a:tc>
                <a:tc>
                  <a:txBody>
                    <a:bodyPr/>
                    <a:lstStyle/>
                    <a:p>
                      <a:r>
                        <a:rPr lang="it-IT" sz="1500" dirty="0">
                          <a:solidFill>
                            <a:schemeClr val="tx1"/>
                          </a:solidFill>
                        </a:rPr>
                        <a:t>309,87*42</a:t>
                      </a:r>
                      <a:r>
                        <a:rPr lang="it-IT" sz="1500" baseline="0" dirty="0">
                          <a:solidFill>
                            <a:schemeClr val="tx1"/>
                          </a:solidFill>
                        </a:rPr>
                        <a:t>= 12.972,54</a:t>
                      </a:r>
                    </a:p>
                    <a:p>
                      <a:r>
                        <a:rPr lang="it-IT" sz="1500" dirty="0">
                          <a:solidFill>
                            <a:schemeClr val="tx1"/>
                          </a:solidFill>
                        </a:rPr>
                        <a:t>85.446,08*40,98% = 35.015,80</a:t>
                      </a: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548640">
                <a:tc>
                  <a:txBody>
                    <a:bodyPr/>
                    <a:lstStyle/>
                    <a:p>
                      <a:r>
                        <a:rPr lang="it-IT" sz="1500" b="0" dirty="0">
                          <a:solidFill>
                            <a:schemeClr val="tx1"/>
                          </a:solidFill>
                        </a:rPr>
                        <a:t>Imponibile fiscale</a:t>
                      </a:r>
                    </a:p>
                  </a:txBody>
                  <a:tcPr marL="99060" marR="99060"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dirty="0">
                          <a:solidFill>
                            <a:schemeClr val="tx1"/>
                          </a:solidFill>
                        </a:rPr>
                        <a:t>85.446,08-12.972,54-35.015,80= </a:t>
                      </a:r>
                      <a:r>
                        <a:rPr lang="it-IT" sz="1500" b="0" dirty="0">
                          <a:solidFill>
                            <a:schemeClr val="tx1"/>
                          </a:solidFill>
                        </a:rPr>
                        <a:t>37.457,73</a:t>
                      </a: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1509856">
                <a:tc>
                  <a:txBody>
                    <a:bodyPr/>
                    <a:lstStyle/>
                    <a:p>
                      <a:r>
                        <a:rPr lang="it-IT" sz="1500" dirty="0">
                          <a:solidFill>
                            <a:schemeClr val="tx1"/>
                          </a:solidFill>
                        </a:rPr>
                        <a:t>Calcolo aliquota media:</a:t>
                      </a:r>
                    </a:p>
                    <a:p>
                      <a:r>
                        <a:rPr lang="it-IT" sz="1500" dirty="0">
                          <a:solidFill>
                            <a:schemeClr val="tx1"/>
                          </a:solidFill>
                        </a:rPr>
                        <a:t>Reddito rapportato anno</a:t>
                      </a:r>
                    </a:p>
                    <a:p>
                      <a:r>
                        <a:rPr lang="it-IT" sz="1500" dirty="0">
                          <a:solidFill>
                            <a:schemeClr val="tx1"/>
                          </a:solidFill>
                        </a:rPr>
                        <a:t>Calcolo IRPEF per</a:t>
                      </a:r>
                      <a:r>
                        <a:rPr lang="it-IT" sz="1500" baseline="0" dirty="0">
                          <a:solidFill>
                            <a:schemeClr val="tx1"/>
                          </a:solidFill>
                        </a:rPr>
                        <a:t> scaglioni</a:t>
                      </a:r>
                      <a:endParaRPr lang="it-IT" sz="1500" dirty="0">
                        <a:solidFill>
                          <a:schemeClr val="tx1"/>
                        </a:solidFill>
                      </a:endParaRPr>
                    </a:p>
                    <a:p>
                      <a:r>
                        <a:rPr lang="it-IT" sz="1500" dirty="0">
                          <a:solidFill>
                            <a:schemeClr val="tx1"/>
                          </a:solidFill>
                        </a:rPr>
                        <a:t>Aliquota media</a:t>
                      </a:r>
                    </a:p>
                  </a:txBody>
                  <a:tcPr marL="99060" marR="99060" anchor="ctr">
                    <a:lnL w="12700" cap="flat" cmpd="sng" algn="ctr">
                      <a:solidFill>
                        <a:schemeClr val="tx1"/>
                      </a:solidFill>
                      <a:prstDash val="solid"/>
                      <a:round/>
                      <a:headEnd type="none" w="med" len="med"/>
                      <a:tailEnd type="none" w="med" len="med"/>
                    </a:lnL>
                  </a:tcPr>
                </a:tc>
                <a:tc>
                  <a:txBody>
                    <a:bodyPr/>
                    <a:lstStyle/>
                    <a:p>
                      <a:endParaRPr lang="it-IT" sz="15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500" dirty="0">
                          <a:solidFill>
                            <a:schemeClr val="tx1"/>
                          </a:solidFill>
                        </a:rPr>
                        <a:t>(85.446,08-35.015,80)*12/42 = 14.408,65</a:t>
                      </a:r>
                    </a:p>
                    <a:p>
                      <a:pPr marL="0" marR="0" indent="0" algn="l" defTabSz="914400" rtl="0" eaLnBrk="1" fontAlgn="auto" latinLnBrk="0" hangingPunct="1">
                        <a:lnSpc>
                          <a:spcPct val="100000"/>
                        </a:lnSpc>
                        <a:spcBef>
                          <a:spcPts val="0"/>
                        </a:spcBef>
                        <a:spcAft>
                          <a:spcPts val="0"/>
                        </a:spcAft>
                        <a:buClrTx/>
                        <a:buSzTx/>
                        <a:buFontTx/>
                        <a:buNone/>
                        <a:tabLst/>
                        <a:defRPr/>
                      </a:pPr>
                      <a:r>
                        <a:rPr lang="it-IT" sz="1500" dirty="0">
                          <a:solidFill>
                            <a:schemeClr val="tx1"/>
                          </a:solidFill>
                        </a:rPr>
                        <a:t>3.313,99</a:t>
                      </a:r>
                    </a:p>
                    <a:p>
                      <a:pPr marL="0" marR="0" indent="0" algn="l" defTabSz="914400" rtl="0" eaLnBrk="1" fontAlgn="auto" latinLnBrk="0" hangingPunct="1">
                        <a:lnSpc>
                          <a:spcPct val="100000"/>
                        </a:lnSpc>
                        <a:spcBef>
                          <a:spcPts val="0"/>
                        </a:spcBef>
                        <a:spcAft>
                          <a:spcPts val="0"/>
                        </a:spcAft>
                        <a:buClrTx/>
                        <a:buSzTx/>
                        <a:buFontTx/>
                        <a:buNone/>
                        <a:tabLst/>
                        <a:defRPr/>
                      </a:pPr>
                      <a:r>
                        <a:rPr lang="it-IT" sz="1500" dirty="0">
                          <a:solidFill>
                            <a:schemeClr val="tx1"/>
                          </a:solidFill>
                        </a:rPr>
                        <a:t>3.313,99*100/14.408,65= </a:t>
                      </a:r>
                      <a:r>
                        <a:rPr lang="it-IT" sz="1500" b="0" dirty="0">
                          <a:solidFill>
                            <a:schemeClr val="tx1"/>
                          </a:solidFill>
                        </a:rPr>
                        <a:t>23,00%</a:t>
                      </a: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504056">
                <a:tc>
                  <a:txBody>
                    <a:bodyPr/>
                    <a:lstStyle/>
                    <a:p>
                      <a:r>
                        <a:rPr lang="it-IT" sz="1500" dirty="0">
                          <a:solidFill>
                            <a:schemeClr val="tx1"/>
                          </a:solidFill>
                        </a:rPr>
                        <a:t>IRPEF dovuta</a:t>
                      </a:r>
                    </a:p>
                  </a:txBody>
                  <a:tcPr marL="99060" marR="99060"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b="0" dirty="0">
                          <a:solidFill>
                            <a:schemeClr val="tx1"/>
                          </a:solidFill>
                        </a:rPr>
                        <a:t>37.415,73</a:t>
                      </a:r>
                      <a:r>
                        <a:rPr lang="it-IT" sz="1500" dirty="0">
                          <a:solidFill>
                            <a:schemeClr val="tx1"/>
                          </a:solidFill>
                        </a:rPr>
                        <a:t>*23,00% =</a:t>
                      </a:r>
                      <a:r>
                        <a:rPr lang="it-IT" sz="1500" b="0" dirty="0">
                          <a:solidFill>
                            <a:schemeClr val="tx1"/>
                          </a:solidFill>
                        </a:rPr>
                        <a:t> </a:t>
                      </a:r>
                      <a:r>
                        <a:rPr lang="it-IT" sz="1500" b="0" i="0" dirty="0">
                          <a:solidFill>
                            <a:schemeClr val="tx1"/>
                          </a:solidFill>
                        </a:rPr>
                        <a:t>8.605,62</a:t>
                      </a: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648072">
                <a:tc>
                  <a:txBody>
                    <a:bodyPr/>
                    <a:lstStyle/>
                    <a:p>
                      <a:r>
                        <a:rPr lang="it-IT" sz="1500" b="1" dirty="0">
                          <a:solidFill>
                            <a:schemeClr val="tx1"/>
                          </a:solidFill>
                        </a:rPr>
                        <a:t>IPS netta</a:t>
                      </a:r>
                    </a:p>
                  </a:txBody>
                  <a:tcPr marL="99060" marR="990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b="1" dirty="0">
                          <a:solidFill>
                            <a:schemeClr val="tx1"/>
                          </a:solidFill>
                        </a:rPr>
                        <a:t>85.446,08 - 8.605,62  =</a:t>
                      </a:r>
                    </a:p>
                  </a:txBody>
                  <a:tcPr marL="99060" marR="990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2" name="CasellaDiTesto 1"/>
          <p:cNvSpPr txBox="1">
            <a:spLocks noChangeArrowheads="1"/>
          </p:cNvSpPr>
          <p:nvPr/>
        </p:nvSpPr>
        <p:spPr bwMode="auto">
          <a:xfrm>
            <a:off x="5961063" y="5876925"/>
            <a:ext cx="1584325" cy="323850"/>
          </a:xfrm>
          <a:prstGeom prst="rect">
            <a:avLst/>
          </a:prstGeom>
          <a:noFill/>
          <a:ln w="9525">
            <a:noFill/>
            <a:miter lim="800000"/>
            <a:headEnd/>
            <a:tailEnd/>
          </a:ln>
        </p:spPr>
        <p:txBody>
          <a:bodyPr>
            <a:spAutoFit/>
          </a:bodyPr>
          <a:lstStyle/>
          <a:p>
            <a:r>
              <a:rPr lang="it-IT" sz="1500" dirty="0">
                <a:solidFill>
                  <a:srgbClr val="2D87AD"/>
                </a:solidFill>
              </a:rPr>
              <a:t>76.840,46</a:t>
            </a:r>
          </a:p>
        </p:txBody>
      </p:sp>
      <p:sp>
        <p:nvSpPr>
          <p:cNvPr id="7" name="Segnaposto piè di pagina 6"/>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3" name="Segnaposto numero diapositiva 2"/>
          <p:cNvSpPr>
            <a:spLocks noGrp="1"/>
          </p:cNvSpPr>
          <p:nvPr>
            <p:ph type="sldNum" sz="quarter" idx="11"/>
          </p:nvPr>
        </p:nvSpPr>
        <p:spPr/>
        <p:txBody>
          <a:bodyPr/>
          <a:lstStyle/>
          <a:p>
            <a:pPr>
              <a:defRPr/>
            </a:pPr>
            <a:fld id="{95904E82-99A9-4D3B-A23D-537F45650900}" type="slidenum">
              <a:rPr lang="it-IT" smtClean="0"/>
              <a:pPr>
                <a:defRPr/>
              </a:pPr>
              <a:t>26</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olo 1"/>
          <p:cNvSpPr>
            <a:spLocks noGrp="1"/>
          </p:cNvSpPr>
          <p:nvPr>
            <p:ph type="title"/>
          </p:nvPr>
        </p:nvSpPr>
        <p:spPr>
          <a:xfrm>
            <a:off x="350838" y="0"/>
            <a:ext cx="7177087" cy="865188"/>
          </a:xfrm>
        </p:spPr>
        <p:txBody>
          <a:bodyPr/>
          <a:lstStyle/>
          <a:p>
            <a:pPr eaLnBrk="1" hangingPunct="1"/>
            <a:r>
              <a:rPr lang="it-IT">
                <a:latin typeface="Calibri" pitchFamily="34" charset="0"/>
                <a:ea typeface="ＭＳ Ｐゴシック" pitchFamily="34" charset="-128"/>
              </a:rPr>
              <a:t>Calcoliamo il TFR</a:t>
            </a:r>
          </a:p>
        </p:txBody>
      </p:sp>
      <p:graphicFrame>
        <p:nvGraphicFramePr>
          <p:cNvPr id="7" name="Segnaposto contenuto 6"/>
          <p:cNvGraphicFramePr>
            <a:graphicFrameLocks noGrp="1"/>
          </p:cNvGraphicFramePr>
          <p:nvPr>
            <p:ph idx="1"/>
          </p:nvPr>
        </p:nvGraphicFramePr>
        <p:xfrm>
          <a:off x="272480" y="980728"/>
          <a:ext cx="9283032" cy="5454402"/>
        </p:xfrm>
        <a:graphic>
          <a:graphicData uri="http://schemas.openxmlformats.org/drawingml/2006/table">
            <a:tbl>
              <a:tblPr firstRow="1" bandRow="1">
                <a:effectLst>
                  <a:outerShdw blurRad="50800" dist="152400" dir="2700000" algn="tl" rotWithShape="0">
                    <a:prstClr val="black">
                      <a:alpha val="40000"/>
                    </a:prstClr>
                  </a:outerShdw>
                </a:effectLst>
                <a:tableStyleId>{5C22544A-7EE6-4342-B048-85BDC9FD1C3A}</a:tableStyleId>
              </a:tblPr>
              <a:tblGrid>
                <a:gridCol w="3460494">
                  <a:extLst>
                    <a:ext uri="{9D8B030D-6E8A-4147-A177-3AD203B41FA5}">
                      <a16:colId xmlns:a16="http://schemas.microsoft.com/office/drawing/2014/main" xmlns="" val="20000"/>
                    </a:ext>
                  </a:extLst>
                </a:gridCol>
                <a:gridCol w="5822538">
                  <a:extLst>
                    <a:ext uri="{9D8B030D-6E8A-4147-A177-3AD203B41FA5}">
                      <a16:colId xmlns:a16="http://schemas.microsoft.com/office/drawing/2014/main" xmlns="" val="20001"/>
                    </a:ext>
                  </a:extLst>
                </a:gridCol>
              </a:tblGrid>
              <a:tr h="523808">
                <a:tc>
                  <a:txBody>
                    <a:bodyPr/>
                    <a:lstStyle/>
                    <a:p>
                      <a:pPr marL="0" algn="l" defTabSz="914400" rtl="0" eaLnBrk="1" latinLnBrk="0" hangingPunct="1"/>
                      <a:r>
                        <a:rPr lang="it-IT" sz="1500" b="1" kern="1200" dirty="0">
                          <a:solidFill>
                            <a:schemeClr val="bg1"/>
                          </a:solidFill>
                          <a:latin typeface="+mn-lt"/>
                          <a:ea typeface="+mn-ea"/>
                          <a:cs typeface="+mn-cs"/>
                        </a:rPr>
                        <a:t>  Retribuzione alla cessazione</a:t>
                      </a:r>
                    </a:p>
                    <a:p>
                      <a:pPr marL="0" algn="l" defTabSz="914400" rtl="0" eaLnBrk="1" latinLnBrk="0" hangingPunct="1"/>
                      <a:r>
                        <a:rPr lang="it-IT" sz="1500" b="1" kern="1200" dirty="0">
                          <a:solidFill>
                            <a:schemeClr val="bg1"/>
                          </a:solidFill>
                          <a:latin typeface="+mn-lt"/>
                          <a:ea typeface="+mn-ea"/>
                          <a:cs typeface="+mn-cs"/>
                        </a:rPr>
                        <a:t>  Anni di servizio</a:t>
                      </a:r>
                    </a:p>
                  </a:txBody>
                  <a:tcPr marL="10319" marR="10319"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solidFill>
                  </a:tcPr>
                </a:tc>
                <a:tc>
                  <a:txBody>
                    <a:bodyPr/>
                    <a:lstStyle/>
                    <a:p>
                      <a:r>
                        <a:rPr lang="it-IT" sz="1500" b="0" i="0" u="none" strike="noStrike" dirty="0">
                          <a:solidFill>
                            <a:schemeClr val="bg1"/>
                          </a:solidFill>
                          <a:latin typeface="+mn-lt"/>
                        </a:rPr>
                        <a:t>38.145,57 </a:t>
                      </a:r>
                    </a:p>
                    <a:p>
                      <a:r>
                        <a:rPr lang="it-IT" sz="1500" b="0" dirty="0">
                          <a:solidFill>
                            <a:schemeClr val="bg1"/>
                          </a:solidFill>
                        </a:rPr>
                        <a:t>42</a:t>
                      </a:r>
                    </a:p>
                  </a:txBody>
                  <a:tcPr marL="99060" marR="990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xmlns="" val="10000"/>
                  </a:ext>
                </a:extLst>
              </a:tr>
              <a:tr h="1082448">
                <a:tc>
                  <a:txBody>
                    <a:bodyPr/>
                    <a:lstStyle/>
                    <a:p>
                      <a:pPr algn="l"/>
                      <a:r>
                        <a:rPr lang="it-IT" sz="1500" b="1" dirty="0">
                          <a:solidFill>
                            <a:schemeClr val="tx1"/>
                          </a:solidFill>
                        </a:rPr>
                        <a:t>TFR:</a:t>
                      </a:r>
                    </a:p>
                    <a:p>
                      <a:pPr algn="l"/>
                      <a:r>
                        <a:rPr lang="it-IT" sz="1500" dirty="0">
                          <a:solidFill>
                            <a:schemeClr val="tx1"/>
                          </a:solidFill>
                        </a:rPr>
                        <a:t>IPS all’opzione + rivalutazioni lorde</a:t>
                      </a:r>
                    </a:p>
                    <a:p>
                      <a:pPr algn="l"/>
                      <a:r>
                        <a:rPr lang="it-IT" sz="1500" dirty="0">
                          <a:solidFill>
                            <a:schemeClr val="tx1"/>
                          </a:solidFill>
                        </a:rPr>
                        <a:t>Accantonamenti</a:t>
                      </a:r>
                    </a:p>
                    <a:p>
                      <a:pPr algn="l"/>
                      <a:r>
                        <a:rPr lang="it-IT" sz="1500" dirty="0">
                          <a:solidFill>
                            <a:schemeClr val="tx1"/>
                          </a:solidFill>
                        </a:rPr>
                        <a:t>Rivalutazioni al</a:t>
                      </a:r>
                      <a:r>
                        <a:rPr lang="it-IT" sz="1500" baseline="0" dirty="0">
                          <a:solidFill>
                            <a:schemeClr val="tx1"/>
                          </a:solidFill>
                        </a:rPr>
                        <a:t> netto dell’imposta</a:t>
                      </a:r>
                      <a:endParaRPr lang="it-IT" sz="1500" dirty="0">
                        <a:solidFill>
                          <a:schemeClr val="tx1"/>
                        </a:solidFill>
                      </a:endParaRPr>
                    </a:p>
                  </a:txBody>
                  <a:tcPr marL="99060" marR="99060"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b="1" dirty="0">
                          <a:solidFill>
                            <a:srgbClr val="2D87AD"/>
                          </a:solidFill>
                        </a:rPr>
                        <a:t>99.261,49</a:t>
                      </a:r>
                    </a:p>
                    <a:p>
                      <a:pPr marL="0" marR="0" indent="0" algn="l" defTabSz="914400" rtl="0" eaLnBrk="1" fontAlgn="auto" latinLnBrk="0" hangingPunct="1">
                        <a:lnSpc>
                          <a:spcPct val="100000"/>
                        </a:lnSpc>
                        <a:spcBef>
                          <a:spcPts val="0"/>
                        </a:spcBef>
                        <a:spcAft>
                          <a:spcPts val="0"/>
                        </a:spcAft>
                        <a:buClrTx/>
                        <a:buSzTx/>
                        <a:buFontTx/>
                        <a:buNone/>
                        <a:tabLst/>
                        <a:defRPr/>
                      </a:pPr>
                      <a:r>
                        <a:rPr lang="it-IT" sz="1500" b="0" i="0" u="none" strike="noStrike" dirty="0">
                          <a:solidFill>
                            <a:srgbClr val="000000"/>
                          </a:solidFill>
                          <a:effectLst/>
                          <a:latin typeface="+mn-lt"/>
                        </a:rPr>
                        <a:t>47.759,84</a:t>
                      </a:r>
                    </a:p>
                    <a:p>
                      <a:pPr marL="0" marR="0" indent="0" algn="l" defTabSz="914400" rtl="0" eaLnBrk="1" fontAlgn="auto" latinLnBrk="0" hangingPunct="1">
                        <a:lnSpc>
                          <a:spcPct val="100000"/>
                        </a:lnSpc>
                        <a:spcBef>
                          <a:spcPts val="0"/>
                        </a:spcBef>
                        <a:spcAft>
                          <a:spcPts val="0"/>
                        </a:spcAft>
                        <a:buClrTx/>
                        <a:buSzTx/>
                        <a:buFontTx/>
                        <a:buNone/>
                        <a:tabLst/>
                        <a:defRPr/>
                      </a:pPr>
                      <a:r>
                        <a:rPr lang="it-IT" sz="1500" b="0" dirty="0">
                          <a:solidFill>
                            <a:schemeClr val="tx1"/>
                          </a:solidFill>
                        </a:rPr>
                        <a:t>40.583,40</a:t>
                      </a:r>
                    </a:p>
                    <a:p>
                      <a:pPr marL="0" marR="0" indent="0" algn="l" defTabSz="914400" rtl="0" eaLnBrk="1" fontAlgn="auto" latinLnBrk="0" hangingPunct="1">
                        <a:lnSpc>
                          <a:spcPct val="100000"/>
                        </a:lnSpc>
                        <a:spcBef>
                          <a:spcPts val="0"/>
                        </a:spcBef>
                        <a:spcAft>
                          <a:spcPts val="0"/>
                        </a:spcAft>
                        <a:buClrTx/>
                        <a:buSzTx/>
                        <a:buFontTx/>
                        <a:buNone/>
                        <a:tabLst/>
                        <a:defRPr/>
                      </a:pPr>
                      <a:r>
                        <a:rPr lang="it-IT" sz="1500" b="0" i="0" u="none" strike="noStrike" dirty="0">
                          <a:solidFill>
                            <a:schemeClr val="tx1"/>
                          </a:solidFill>
                          <a:effectLst/>
                          <a:latin typeface="+mn-lt"/>
                        </a:rPr>
                        <a:t>10.918,25</a:t>
                      </a:r>
                      <a:r>
                        <a:rPr lang="it-IT" sz="1500" b="1" i="0" u="none" strike="noStrike" dirty="0">
                          <a:solidFill>
                            <a:schemeClr val="tx1"/>
                          </a:solidFill>
                          <a:effectLst/>
                          <a:latin typeface="+mn-lt"/>
                        </a:rPr>
                        <a:t> </a:t>
                      </a:r>
                      <a:r>
                        <a:rPr lang="it-IT" sz="1500" b="0" i="0" u="none" strike="noStrike" dirty="0">
                          <a:solidFill>
                            <a:srgbClr val="FF0000"/>
                          </a:solidFill>
                          <a:effectLst/>
                          <a:latin typeface="+mn-lt"/>
                        </a:rPr>
                        <a:t> </a:t>
                      </a:r>
                      <a:endParaRPr lang="it-IT" sz="1500" b="1" dirty="0">
                        <a:solidFill>
                          <a:schemeClr val="tx1"/>
                        </a:solidFill>
                        <a:latin typeface="+mn-lt"/>
                      </a:endParaRP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05555">
                <a:tc>
                  <a:txBody>
                    <a:bodyPr/>
                    <a:lstStyle/>
                    <a:p>
                      <a:pPr algn="l"/>
                      <a:r>
                        <a:rPr lang="it-IT" sz="1500" dirty="0">
                          <a:solidFill>
                            <a:schemeClr val="tx1"/>
                          </a:solidFill>
                        </a:rPr>
                        <a:t>Quota già tassata</a:t>
                      </a:r>
                    </a:p>
                  </a:txBody>
                  <a:tcPr marL="99060" marR="99060" anchor="ctr">
                    <a:lnL w="12700" cap="flat" cmpd="sng" algn="ctr">
                      <a:solidFill>
                        <a:schemeClr val="tx1"/>
                      </a:solidFill>
                      <a:prstDash val="solid"/>
                      <a:round/>
                      <a:headEnd type="none" w="med" len="med"/>
                      <a:tailEnd type="none" w="med" len="med"/>
                    </a:lnL>
                  </a:tcPr>
                </a:tc>
                <a:tc>
                  <a:txBody>
                    <a:bodyPr/>
                    <a:lstStyle/>
                    <a:p>
                      <a:r>
                        <a:rPr lang="it-IT" sz="1500" dirty="0">
                          <a:solidFill>
                            <a:schemeClr val="tx1"/>
                          </a:solidFill>
                        </a:rPr>
                        <a:t>10.918,25</a:t>
                      </a: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305555">
                <a:tc>
                  <a:txBody>
                    <a:bodyPr/>
                    <a:lstStyle/>
                    <a:p>
                      <a:pPr algn="l"/>
                      <a:r>
                        <a:rPr lang="it-IT" sz="1500" b="0" dirty="0">
                          <a:solidFill>
                            <a:schemeClr val="tx1"/>
                          </a:solidFill>
                        </a:rPr>
                        <a:t>Quota esente</a:t>
                      </a:r>
                    </a:p>
                  </a:txBody>
                  <a:tcPr marL="99060" marR="99060"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dirty="0">
                          <a:solidFill>
                            <a:schemeClr val="tx1"/>
                          </a:solidFill>
                        </a:rPr>
                        <a:t>309,87 * 22 </a:t>
                      </a:r>
                      <a:r>
                        <a:rPr lang="it-IT" sz="1500" baseline="0" dirty="0">
                          <a:solidFill>
                            <a:schemeClr val="tx1"/>
                          </a:solidFill>
                        </a:rPr>
                        <a:t>= 6.817,14</a:t>
                      </a: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405918">
                <a:tc>
                  <a:txBody>
                    <a:bodyPr/>
                    <a:lstStyle/>
                    <a:p>
                      <a:pPr algn="l"/>
                      <a:r>
                        <a:rPr lang="it-IT" sz="1500" b="0" dirty="0">
                          <a:solidFill>
                            <a:schemeClr val="tx1"/>
                          </a:solidFill>
                        </a:rPr>
                        <a:t>Abbattimento d’imponibile</a:t>
                      </a:r>
                    </a:p>
                  </a:txBody>
                  <a:tcPr marL="99060" marR="99060"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b="0" i="0" u="none" strike="noStrike" dirty="0">
                          <a:solidFill>
                            <a:srgbClr val="000000"/>
                          </a:solidFill>
                          <a:effectLst/>
                          <a:latin typeface="+mn-lt"/>
                        </a:rPr>
                        <a:t>47.759,84 </a:t>
                      </a:r>
                      <a:r>
                        <a:rPr lang="it-IT" sz="1500" b="0" i="0" u="none" strike="noStrike" dirty="0">
                          <a:solidFill>
                            <a:schemeClr val="tx1"/>
                          </a:solidFill>
                          <a:effectLst/>
                          <a:latin typeface="+mn-lt"/>
                        </a:rPr>
                        <a:t>* </a:t>
                      </a:r>
                      <a:r>
                        <a:rPr lang="it-IT" sz="1500" b="0" i="0" u="none" strike="noStrike" dirty="0">
                          <a:solidFill>
                            <a:srgbClr val="000000"/>
                          </a:solidFill>
                          <a:effectLst/>
                          <a:latin typeface="+mn-lt"/>
                        </a:rPr>
                        <a:t>40,89% = 19.529,00</a:t>
                      </a: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409571">
                <a:tc>
                  <a:txBody>
                    <a:bodyPr/>
                    <a:lstStyle/>
                    <a:p>
                      <a:pPr algn="l"/>
                      <a:r>
                        <a:rPr lang="it-IT" sz="1500" b="0" dirty="0">
                          <a:solidFill>
                            <a:schemeClr val="tx1"/>
                          </a:solidFill>
                        </a:rPr>
                        <a:t>Imponibile fiscale</a:t>
                      </a:r>
                    </a:p>
                  </a:txBody>
                  <a:tcPr marL="99060" marR="99060"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b="0" dirty="0">
                          <a:solidFill>
                            <a:schemeClr val="tx1"/>
                          </a:solidFill>
                        </a:rPr>
                        <a:t>40.583,40 + (</a:t>
                      </a:r>
                      <a:r>
                        <a:rPr lang="it-IT" sz="1500" b="0" i="0" u="none" strike="noStrike" dirty="0">
                          <a:solidFill>
                            <a:srgbClr val="000000"/>
                          </a:solidFill>
                          <a:effectLst/>
                          <a:latin typeface="+mn-lt"/>
                        </a:rPr>
                        <a:t>47.759,84 - 19.529,00 - </a:t>
                      </a:r>
                      <a:r>
                        <a:rPr lang="it-IT" sz="1500" baseline="0" dirty="0">
                          <a:solidFill>
                            <a:schemeClr val="tx1"/>
                          </a:solidFill>
                        </a:rPr>
                        <a:t>6.817,14) </a:t>
                      </a:r>
                      <a:r>
                        <a:rPr lang="it-IT" sz="1500" b="0" i="0" u="none" strike="noStrike" dirty="0">
                          <a:solidFill>
                            <a:srgbClr val="000000"/>
                          </a:solidFill>
                          <a:effectLst/>
                          <a:latin typeface="+mn-lt"/>
                        </a:rPr>
                        <a:t>= 61.952,10</a:t>
                      </a:r>
                      <a:endParaRPr lang="it-IT" sz="1500" b="0" dirty="0">
                        <a:solidFill>
                          <a:schemeClr val="tx1"/>
                        </a:solidFill>
                      </a:endParaRP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1229574">
                <a:tc>
                  <a:txBody>
                    <a:bodyPr/>
                    <a:lstStyle/>
                    <a:p>
                      <a:pPr algn="l"/>
                      <a:r>
                        <a:rPr lang="it-IT" sz="1500" b="1" dirty="0">
                          <a:solidFill>
                            <a:schemeClr val="tx1"/>
                          </a:solidFill>
                        </a:rPr>
                        <a:t>Calcolo aliquota media:</a:t>
                      </a:r>
                    </a:p>
                    <a:p>
                      <a:pPr algn="l"/>
                      <a:r>
                        <a:rPr lang="it-IT" sz="1500" dirty="0">
                          <a:solidFill>
                            <a:schemeClr val="tx1"/>
                          </a:solidFill>
                        </a:rPr>
                        <a:t>Reddito rapportato anno</a:t>
                      </a:r>
                    </a:p>
                    <a:p>
                      <a:pPr algn="l"/>
                      <a:r>
                        <a:rPr lang="it-IT" sz="1500" dirty="0">
                          <a:solidFill>
                            <a:schemeClr val="tx1"/>
                          </a:solidFill>
                        </a:rPr>
                        <a:t>IRPEF per</a:t>
                      </a:r>
                      <a:r>
                        <a:rPr lang="it-IT" sz="1500" baseline="0" dirty="0">
                          <a:solidFill>
                            <a:schemeClr val="tx1"/>
                          </a:solidFill>
                        </a:rPr>
                        <a:t> scaglioni</a:t>
                      </a:r>
                      <a:endParaRPr lang="it-IT" sz="1500" dirty="0">
                        <a:solidFill>
                          <a:schemeClr val="tx1"/>
                        </a:solidFill>
                      </a:endParaRPr>
                    </a:p>
                    <a:p>
                      <a:pPr algn="l"/>
                      <a:r>
                        <a:rPr lang="it-IT" sz="1500" dirty="0">
                          <a:solidFill>
                            <a:schemeClr val="tx1"/>
                          </a:solidFill>
                        </a:rPr>
                        <a:t>Aliquota media</a:t>
                      </a:r>
                    </a:p>
                  </a:txBody>
                  <a:tcPr marL="99060" marR="99060" anchor="ctr">
                    <a:lnL w="12700" cap="flat" cmpd="sng" algn="ctr">
                      <a:solidFill>
                        <a:schemeClr val="tx1"/>
                      </a:solidFill>
                      <a:prstDash val="solid"/>
                      <a:round/>
                      <a:headEnd type="none" w="med" len="med"/>
                      <a:tailEnd type="none" w="med" len="med"/>
                    </a:lnL>
                  </a:tcPr>
                </a:tc>
                <a:tc>
                  <a:txBody>
                    <a:bodyPr/>
                    <a:lstStyle/>
                    <a:p>
                      <a:endParaRPr lang="it-IT" sz="15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500" b="0" i="0" u="none" strike="noStrike" dirty="0">
                          <a:solidFill>
                            <a:srgbClr val="000000"/>
                          </a:solidFill>
                          <a:effectLst/>
                          <a:latin typeface="+mn-lt"/>
                        </a:rPr>
                        <a:t>61.952,10 </a:t>
                      </a:r>
                      <a:r>
                        <a:rPr lang="it-IT" sz="1500" dirty="0">
                          <a:solidFill>
                            <a:schemeClr val="tx1"/>
                          </a:solidFill>
                        </a:rPr>
                        <a:t>* 12 / 42 = 17.700,60</a:t>
                      </a:r>
                    </a:p>
                    <a:p>
                      <a:r>
                        <a:rPr lang="it-IT" sz="1500" dirty="0">
                          <a:solidFill>
                            <a:schemeClr val="tx1"/>
                          </a:solidFill>
                        </a:rPr>
                        <a:t>4.179,00</a:t>
                      </a:r>
                    </a:p>
                    <a:p>
                      <a:pPr marL="0" marR="0" indent="0" algn="l" defTabSz="914400" rtl="0" eaLnBrk="1" fontAlgn="auto" latinLnBrk="0" hangingPunct="1">
                        <a:lnSpc>
                          <a:spcPct val="100000"/>
                        </a:lnSpc>
                        <a:spcBef>
                          <a:spcPts val="0"/>
                        </a:spcBef>
                        <a:spcAft>
                          <a:spcPts val="0"/>
                        </a:spcAft>
                        <a:buClrTx/>
                        <a:buSzTx/>
                        <a:buFontTx/>
                        <a:buNone/>
                        <a:tabLst/>
                        <a:defRPr/>
                      </a:pPr>
                      <a:r>
                        <a:rPr lang="it-IT" sz="1500" dirty="0">
                          <a:solidFill>
                            <a:schemeClr val="tx1"/>
                          </a:solidFill>
                        </a:rPr>
                        <a:t>4.179,00 * 100 / 17.700,60 = </a:t>
                      </a:r>
                      <a:r>
                        <a:rPr lang="it-IT" sz="1500" b="0" dirty="0">
                          <a:solidFill>
                            <a:schemeClr val="tx1"/>
                          </a:solidFill>
                        </a:rPr>
                        <a:t>23,61%</a:t>
                      </a: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6"/>
                  </a:ext>
                </a:extLst>
              </a:tr>
              <a:tr h="412493">
                <a:tc>
                  <a:txBody>
                    <a:bodyPr/>
                    <a:lstStyle/>
                    <a:p>
                      <a:pPr algn="l"/>
                      <a:r>
                        <a:rPr lang="it-IT" sz="1500" dirty="0">
                          <a:solidFill>
                            <a:schemeClr val="tx1"/>
                          </a:solidFill>
                        </a:rPr>
                        <a:t>IRPEF dovuta</a:t>
                      </a:r>
                    </a:p>
                  </a:txBody>
                  <a:tcPr marL="99060" marR="99060" anchor="ct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dirty="0">
                          <a:solidFill>
                            <a:schemeClr val="tx1"/>
                          </a:solidFill>
                        </a:rPr>
                        <a:t>61.952,10 * 23,61% = </a:t>
                      </a:r>
                      <a:r>
                        <a:rPr lang="it-IT" sz="1500" b="1" dirty="0">
                          <a:solidFill>
                            <a:srgbClr val="2D87AD"/>
                          </a:solidFill>
                        </a:rPr>
                        <a:t>14.626,87</a:t>
                      </a:r>
                    </a:p>
                  </a:txBody>
                  <a:tcPr marL="99060" marR="9906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7"/>
                  </a:ext>
                </a:extLst>
              </a:tr>
              <a:tr h="725678">
                <a:tc>
                  <a:txBody>
                    <a:bodyPr/>
                    <a:lstStyle/>
                    <a:p>
                      <a:pPr algn="l"/>
                      <a:r>
                        <a:rPr lang="it-IT" sz="1500" b="1" dirty="0">
                          <a:solidFill>
                            <a:schemeClr val="tx1"/>
                          </a:solidFill>
                        </a:rPr>
                        <a:t>TFR netto</a:t>
                      </a:r>
                    </a:p>
                  </a:txBody>
                  <a:tcPr marL="99060" marR="990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500" b="1" dirty="0">
                          <a:solidFill>
                            <a:schemeClr val="tx1"/>
                          </a:solidFill>
                        </a:rPr>
                        <a:t>99.261,49 - 14.626,87 =</a:t>
                      </a:r>
                      <a:endParaRPr lang="it-IT" sz="1500" b="1" dirty="0">
                        <a:solidFill>
                          <a:srgbClr val="FF0000"/>
                        </a:solidFill>
                      </a:endParaRPr>
                    </a:p>
                  </a:txBody>
                  <a:tcPr marL="99060" marR="990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2" name="CasellaDiTesto 1"/>
          <p:cNvSpPr txBox="1">
            <a:spLocks noChangeArrowheads="1"/>
          </p:cNvSpPr>
          <p:nvPr/>
        </p:nvSpPr>
        <p:spPr bwMode="auto">
          <a:xfrm>
            <a:off x="5889104" y="5877272"/>
            <a:ext cx="1327150" cy="338138"/>
          </a:xfrm>
          <a:prstGeom prst="rect">
            <a:avLst/>
          </a:prstGeom>
          <a:noFill/>
          <a:ln w="9525">
            <a:noFill/>
            <a:miter lim="800000"/>
            <a:headEnd/>
            <a:tailEnd/>
          </a:ln>
        </p:spPr>
        <p:txBody>
          <a:bodyPr>
            <a:spAutoFit/>
          </a:bodyPr>
          <a:lstStyle/>
          <a:p>
            <a:r>
              <a:rPr lang="it-IT" sz="1600" dirty="0">
                <a:solidFill>
                  <a:srgbClr val="2D87AD"/>
                </a:solidFill>
              </a:rPr>
              <a:t>84.634,62</a:t>
            </a:r>
          </a:p>
        </p:txBody>
      </p:sp>
      <p:sp>
        <p:nvSpPr>
          <p:cNvPr id="6" name="Segnaposto piè di pagina 5"/>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3" name="Segnaposto numero diapositiva 2"/>
          <p:cNvSpPr>
            <a:spLocks noGrp="1"/>
          </p:cNvSpPr>
          <p:nvPr>
            <p:ph type="sldNum" sz="quarter" idx="11"/>
          </p:nvPr>
        </p:nvSpPr>
        <p:spPr/>
        <p:txBody>
          <a:bodyPr/>
          <a:lstStyle/>
          <a:p>
            <a:pPr>
              <a:defRPr/>
            </a:pPr>
            <a:fld id="{95904E82-99A9-4D3B-A23D-537F45650900}" type="slidenum">
              <a:rPr lang="it-IT" smtClean="0"/>
              <a:pPr>
                <a:defRPr/>
              </a:pPr>
              <a:t>27</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u texte 4"/>
          <p:cNvSpPr>
            <a:spLocks noGrp="1"/>
          </p:cNvSpPr>
          <p:nvPr>
            <p:ph type="body" idx="1"/>
          </p:nvPr>
        </p:nvSpPr>
        <p:spPr>
          <a:xfrm>
            <a:off x="774700" y="2081213"/>
            <a:ext cx="6311900" cy="1500187"/>
          </a:xfrm>
        </p:spPr>
        <p:txBody>
          <a:bodyPr/>
          <a:lstStyle/>
          <a:p>
            <a:r>
              <a:rPr lang="it-IT" sz="4400">
                <a:ea typeface="ＭＳ Ｐゴシック" pitchFamily="34" charset="-128"/>
              </a:rPr>
              <a:t>L</a:t>
            </a:r>
            <a:r>
              <a:rPr lang="it-IT">
                <a:ea typeface="ＭＳ Ｐゴシック" pitchFamily="34" charset="-128"/>
              </a:rPr>
              <a:t>a gestione finanziaria</a:t>
            </a:r>
            <a:endParaRPr lang="fr-FR">
              <a:ea typeface="ＭＳ Ｐゴシック" pitchFamily="34" charset="-128"/>
            </a:endParaRPr>
          </a:p>
        </p:txBody>
      </p:sp>
      <p:sp>
        <p:nvSpPr>
          <p:cNvPr id="4" name="Espace réservé du pied de page 3"/>
          <p:cNvSpPr>
            <a:spLocks noGrp="1"/>
          </p:cNvSpPr>
          <p:nvPr>
            <p:ph type="ftr" sz="quarter" idx="11"/>
          </p:nvPr>
        </p:nvSpPr>
        <p:spPr/>
        <p:txBody>
          <a:bodyPr/>
          <a:lstStyle/>
          <a:p>
            <a:pPr>
              <a:defRPr/>
            </a:pPr>
            <a:r>
              <a:rPr lang="it-IT"/>
              <a:t>FONDO PERSEO SIRIO Iscritto al n. 164 dell’Albo COVIP Sede legale: via degli Scialoja, 3 - 00196 Roma</a:t>
            </a:r>
            <a:endParaRPr lang="it-IT" b="0" dirty="0"/>
          </a:p>
        </p:txBody>
      </p:sp>
      <p:sp>
        <p:nvSpPr>
          <p:cNvPr id="49156" name="Espace réservé du texte 5"/>
          <p:cNvSpPr>
            <a:spLocks noGrp="1"/>
          </p:cNvSpPr>
          <p:nvPr>
            <p:ph type="body" sz="quarter" idx="10"/>
          </p:nvPr>
        </p:nvSpPr>
        <p:spPr/>
        <p:txBody>
          <a:bodyPr/>
          <a:lstStyle/>
          <a:p>
            <a:pPr marL="0" indent="0"/>
            <a:r>
              <a:rPr lang="fr-FR">
                <a:ea typeface="ＭＳ Ｐゴシック" pitchFamily="34" charset="-128"/>
              </a:rPr>
              <a:t>5</a:t>
            </a:r>
          </a:p>
        </p:txBody>
      </p:sp>
      <p:sp>
        <p:nvSpPr>
          <p:cNvPr id="49157" name="Titolo 6"/>
          <p:cNvSpPr>
            <a:spLocks noGrp="1"/>
          </p:cNvSpPr>
          <p:nvPr>
            <p:ph type="title"/>
          </p:nvPr>
        </p:nvSpPr>
        <p:spPr>
          <a:xfrm>
            <a:off x="769938" y="3935413"/>
            <a:ext cx="8585200" cy="865187"/>
          </a:xfrm>
        </p:spPr>
        <p:txBody>
          <a:bodyPr/>
          <a:lstStyle/>
          <a:p>
            <a:pPr>
              <a:buFontTx/>
              <a:buNone/>
            </a:pPr>
            <a:endParaRPr lang="it-IT">
              <a:ea typeface="ＭＳ Ｐゴシック" pitchFamily="34" charset="-128"/>
            </a:endParaRPr>
          </a:p>
        </p:txBody>
      </p:sp>
      <p:sp>
        <p:nvSpPr>
          <p:cNvPr id="2" name="Segnaposto numero diapositiva 1"/>
          <p:cNvSpPr>
            <a:spLocks noGrp="1"/>
          </p:cNvSpPr>
          <p:nvPr>
            <p:ph type="sldNum" sz="quarter" idx="12"/>
          </p:nvPr>
        </p:nvSpPr>
        <p:spPr/>
        <p:txBody>
          <a:bodyPr/>
          <a:lstStyle/>
          <a:p>
            <a:pPr>
              <a:defRPr/>
            </a:pPr>
            <a:fld id="{DDB2D101-B181-4C55-A530-4C7FE938E152}" type="slidenum">
              <a:rPr lang="it-IT" smtClean="0"/>
              <a:pPr>
                <a:defRPr/>
              </a:pPr>
              <a:t>28</a:t>
            </a:fld>
            <a:endParaRPr lang="it-IT"/>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1"/>
          <p:cNvSpPr>
            <a:spLocks noGrp="1"/>
          </p:cNvSpPr>
          <p:nvPr>
            <p:ph type="title"/>
          </p:nvPr>
        </p:nvSpPr>
        <p:spPr>
          <a:xfrm>
            <a:off x="193675" y="0"/>
            <a:ext cx="7334250" cy="865188"/>
          </a:xfrm>
        </p:spPr>
        <p:txBody>
          <a:bodyPr/>
          <a:lstStyle/>
          <a:p>
            <a:pPr eaLnBrk="1" hangingPunct="1"/>
            <a:r>
              <a:rPr lang="it-IT">
                <a:latin typeface="Calibri" pitchFamily="34" charset="0"/>
                <a:ea typeface="ＭＳ Ｐゴシック" pitchFamily="34" charset="-128"/>
              </a:rPr>
              <a:t>La gestione finanziaria</a:t>
            </a:r>
          </a:p>
        </p:txBody>
      </p:sp>
      <p:sp>
        <p:nvSpPr>
          <p:cNvPr id="6" name="Segnaposto piè di pagina 5"/>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7" name="CasellaDiTesto 10"/>
          <p:cNvSpPr txBox="1">
            <a:spLocks noChangeArrowheads="1"/>
          </p:cNvSpPr>
          <p:nvPr/>
        </p:nvSpPr>
        <p:spPr bwMode="auto">
          <a:xfrm>
            <a:off x="632520" y="4077072"/>
            <a:ext cx="8700700" cy="2308324"/>
          </a:xfrm>
          <a:prstGeom prst="rect">
            <a:avLst/>
          </a:prstGeom>
          <a:noFill/>
          <a:ln w="9525">
            <a:noFill/>
            <a:miter lim="800000"/>
            <a:headEnd/>
            <a:tailEnd/>
          </a:ln>
        </p:spPr>
        <p:txBody>
          <a:bodyPr wrap="square">
            <a:spAutoFit/>
          </a:bodyPr>
          <a:lstStyle/>
          <a:p>
            <a:r>
              <a:rPr lang="it-IT" b="0" dirty="0">
                <a:solidFill>
                  <a:srgbClr val="153059"/>
                </a:solidFill>
              </a:rPr>
              <a:t>Perseo Sirio ha iniziato la raccolta dei contributi a gennaio 2013, fissando a quella  data il valore base della quota in </a:t>
            </a:r>
            <a:r>
              <a:rPr lang="it-IT" dirty="0">
                <a:solidFill>
                  <a:srgbClr val="58AB46"/>
                </a:solidFill>
              </a:rPr>
              <a:t>€ 10,00</a:t>
            </a:r>
            <a:r>
              <a:rPr lang="it-IT" b="0" dirty="0">
                <a:solidFill>
                  <a:srgbClr val="153059"/>
                </a:solidFill>
              </a:rPr>
              <a:t>. </a:t>
            </a:r>
          </a:p>
          <a:p>
            <a:r>
              <a:rPr lang="it-IT" b="0" dirty="0">
                <a:solidFill>
                  <a:srgbClr val="153059"/>
                </a:solidFill>
              </a:rPr>
              <a:t>Al </a:t>
            </a:r>
            <a:r>
              <a:rPr lang="it-IT" b="0" dirty="0" smtClean="0">
                <a:solidFill>
                  <a:srgbClr val="153059"/>
                </a:solidFill>
              </a:rPr>
              <a:t>31 maggio 2016 </a:t>
            </a:r>
            <a:r>
              <a:rPr lang="it-IT" b="0" dirty="0">
                <a:solidFill>
                  <a:srgbClr val="153059"/>
                </a:solidFill>
              </a:rPr>
              <a:t>il valore quota è stato pari a </a:t>
            </a:r>
            <a:r>
              <a:rPr lang="it-IT" dirty="0">
                <a:solidFill>
                  <a:srgbClr val="58AB46"/>
                </a:solidFill>
              </a:rPr>
              <a:t>€ </a:t>
            </a:r>
            <a:r>
              <a:rPr lang="it-IT" dirty="0" smtClean="0">
                <a:solidFill>
                  <a:srgbClr val="58AB46"/>
                </a:solidFill>
              </a:rPr>
              <a:t>10,676</a:t>
            </a:r>
            <a:r>
              <a:rPr lang="it-IT" b="0" dirty="0" smtClean="0">
                <a:solidFill>
                  <a:srgbClr val="153059"/>
                </a:solidFill>
              </a:rPr>
              <a:t>.</a:t>
            </a:r>
            <a:endParaRPr lang="it-IT" b="0" dirty="0">
              <a:solidFill>
                <a:srgbClr val="153059"/>
              </a:solidFill>
            </a:endParaRPr>
          </a:p>
          <a:p>
            <a:r>
              <a:rPr lang="it-IT" b="0" u="sng" dirty="0">
                <a:solidFill>
                  <a:srgbClr val="153059"/>
                </a:solidFill>
              </a:rPr>
              <a:t>Il valore quota di Perseo Sirio, nel periodo gennaio 2013 a </a:t>
            </a:r>
            <a:r>
              <a:rPr lang="it-IT" b="0" u="sng" dirty="0" smtClean="0">
                <a:solidFill>
                  <a:srgbClr val="153059"/>
                </a:solidFill>
              </a:rPr>
              <a:t>maggio </a:t>
            </a:r>
            <a:r>
              <a:rPr lang="it-IT" b="0" u="sng" dirty="0">
                <a:solidFill>
                  <a:srgbClr val="153059"/>
                </a:solidFill>
              </a:rPr>
              <a:t>2016, si è perciò rivalutato del </a:t>
            </a:r>
            <a:r>
              <a:rPr lang="it-IT" u="sng" dirty="0" smtClean="0">
                <a:solidFill>
                  <a:srgbClr val="58AB46"/>
                </a:solidFill>
              </a:rPr>
              <a:t>6,76%</a:t>
            </a:r>
            <a:r>
              <a:rPr lang="it-IT" b="0" u="sng" dirty="0" smtClean="0">
                <a:solidFill>
                  <a:srgbClr val="153059"/>
                </a:solidFill>
              </a:rPr>
              <a:t>. </a:t>
            </a:r>
            <a:endParaRPr lang="it-IT" b="0" u="sng" dirty="0">
              <a:solidFill>
                <a:srgbClr val="153059"/>
              </a:solidFill>
            </a:endParaRPr>
          </a:p>
          <a:p>
            <a:r>
              <a:rPr lang="it-IT" b="0" u="sng" dirty="0">
                <a:solidFill>
                  <a:srgbClr val="153059"/>
                </a:solidFill>
              </a:rPr>
              <a:t>Il valore quota del figurativo si è rivalutato del </a:t>
            </a:r>
            <a:r>
              <a:rPr lang="it-IT" u="sng" dirty="0">
                <a:solidFill>
                  <a:srgbClr val="58AB46"/>
                </a:solidFill>
              </a:rPr>
              <a:t>5,39%</a:t>
            </a:r>
            <a:r>
              <a:rPr lang="it-IT" b="0" u="sng" dirty="0">
                <a:solidFill>
                  <a:srgbClr val="7EAD57"/>
                </a:solidFill>
              </a:rPr>
              <a:t> </a:t>
            </a:r>
            <a:r>
              <a:rPr lang="it-IT" b="0" u="sng" dirty="0">
                <a:solidFill>
                  <a:srgbClr val="153059"/>
                </a:solidFill>
              </a:rPr>
              <a:t>nel 2013 e del </a:t>
            </a:r>
            <a:r>
              <a:rPr lang="it-IT" u="sng" dirty="0">
                <a:solidFill>
                  <a:srgbClr val="58AB46"/>
                </a:solidFill>
              </a:rPr>
              <a:t>7,21%</a:t>
            </a:r>
            <a:r>
              <a:rPr lang="it-IT" b="0" u="sng" dirty="0">
                <a:solidFill>
                  <a:srgbClr val="58AB46"/>
                </a:solidFill>
              </a:rPr>
              <a:t> </a:t>
            </a:r>
            <a:r>
              <a:rPr lang="it-IT" b="0" u="sng" dirty="0">
                <a:solidFill>
                  <a:srgbClr val="153059"/>
                </a:solidFill>
              </a:rPr>
              <a:t>nel 2014 e di un ulteriore </a:t>
            </a:r>
            <a:r>
              <a:rPr lang="it-IT" u="sng" dirty="0">
                <a:solidFill>
                  <a:srgbClr val="58AB46"/>
                </a:solidFill>
              </a:rPr>
              <a:t>2,64%</a:t>
            </a:r>
            <a:r>
              <a:rPr lang="it-IT" b="0" u="sng" dirty="0">
                <a:solidFill>
                  <a:srgbClr val="7EAD57"/>
                </a:solidFill>
              </a:rPr>
              <a:t> </a:t>
            </a:r>
            <a:r>
              <a:rPr lang="it-IT" b="0" u="sng" dirty="0">
                <a:solidFill>
                  <a:srgbClr val="153059"/>
                </a:solidFill>
              </a:rPr>
              <a:t>nel 2015. Per un totale di periodo del </a:t>
            </a:r>
            <a:r>
              <a:rPr lang="it-IT" u="sng" dirty="0">
                <a:solidFill>
                  <a:srgbClr val="58AB46"/>
                </a:solidFill>
              </a:rPr>
              <a:t>15,97%</a:t>
            </a:r>
          </a:p>
          <a:p>
            <a:r>
              <a:rPr lang="it-IT" b="0" dirty="0">
                <a:solidFill>
                  <a:srgbClr val="153059"/>
                </a:solidFill>
              </a:rPr>
              <a:t>Il TFR, nello stesso periodo, si è rivalutato del </a:t>
            </a:r>
            <a:r>
              <a:rPr lang="it-IT" dirty="0">
                <a:solidFill>
                  <a:srgbClr val="58AB46"/>
                </a:solidFill>
              </a:rPr>
              <a:t>5,08%</a:t>
            </a:r>
          </a:p>
        </p:txBody>
      </p:sp>
      <p:graphicFrame>
        <p:nvGraphicFramePr>
          <p:cNvPr id="4" name="Tabella 3"/>
          <p:cNvGraphicFramePr>
            <a:graphicFrameLocks noGrp="1"/>
          </p:cNvGraphicFramePr>
          <p:nvPr>
            <p:extLst>
              <p:ext uri="{D42A27DB-BD31-4B8C-83A1-F6EECF244321}">
                <p14:modId xmlns:p14="http://schemas.microsoft.com/office/powerpoint/2010/main" val="1003887176"/>
              </p:ext>
            </p:extLst>
          </p:nvPr>
        </p:nvGraphicFramePr>
        <p:xfrm>
          <a:off x="272480" y="1124744"/>
          <a:ext cx="9363076" cy="2520280"/>
        </p:xfrm>
        <a:graphic>
          <a:graphicData uri="http://schemas.openxmlformats.org/drawingml/2006/table">
            <a:tbl>
              <a:tblPr>
                <a:effectLst>
                  <a:outerShdw blurRad="50800" dist="63500" dir="1800000" algn="ctr" rotWithShape="0">
                    <a:srgbClr val="000000">
                      <a:alpha val="43137"/>
                    </a:srgbClr>
                  </a:outerShdw>
                </a:effectLst>
              </a:tblPr>
              <a:tblGrid>
                <a:gridCol w="889432">
                  <a:extLst>
                    <a:ext uri="{9D8B030D-6E8A-4147-A177-3AD203B41FA5}">
                      <a16:colId xmlns:a16="http://schemas.microsoft.com/office/drawing/2014/main" xmlns="" val="20000"/>
                    </a:ext>
                  </a:extLst>
                </a:gridCol>
                <a:gridCol w="600968">
                  <a:extLst>
                    <a:ext uri="{9D8B030D-6E8A-4147-A177-3AD203B41FA5}">
                      <a16:colId xmlns:a16="http://schemas.microsoft.com/office/drawing/2014/main" xmlns="" val="20001"/>
                    </a:ext>
                  </a:extLst>
                </a:gridCol>
                <a:gridCol w="612987">
                  <a:extLst>
                    <a:ext uri="{9D8B030D-6E8A-4147-A177-3AD203B41FA5}">
                      <a16:colId xmlns:a16="http://schemas.microsoft.com/office/drawing/2014/main" xmlns="" val="20002"/>
                    </a:ext>
                  </a:extLst>
                </a:gridCol>
                <a:gridCol w="600968">
                  <a:extLst>
                    <a:ext uri="{9D8B030D-6E8A-4147-A177-3AD203B41FA5}">
                      <a16:colId xmlns:a16="http://schemas.microsoft.com/office/drawing/2014/main" xmlns="" val="20003"/>
                    </a:ext>
                  </a:extLst>
                </a:gridCol>
                <a:gridCol w="661064">
                  <a:extLst>
                    <a:ext uri="{9D8B030D-6E8A-4147-A177-3AD203B41FA5}">
                      <a16:colId xmlns:a16="http://schemas.microsoft.com/office/drawing/2014/main" xmlns="" val="20004"/>
                    </a:ext>
                  </a:extLst>
                </a:gridCol>
                <a:gridCol w="600968">
                  <a:extLst>
                    <a:ext uri="{9D8B030D-6E8A-4147-A177-3AD203B41FA5}">
                      <a16:colId xmlns:a16="http://schemas.microsoft.com/office/drawing/2014/main" xmlns="" val="20005"/>
                    </a:ext>
                  </a:extLst>
                </a:gridCol>
                <a:gridCol w="600968">
                  <a:extLst>
                    <a:ext uri="{9D8B030D-6E8A-4147-A177-3AD203B41FA5}">
                      <a16:colId xmlns:a16="http://schemas.microsoft.com/office/drawing/2014/main" xmlns="" val="20006"/>
                    </a:ext>
                  </a:extLst>
                </a:gridCol>
                <a:gridCol w="588948">
                  <a:extLst>
                    <a:ext uri="{9D8B030D-6E8A-4147-A177-3AD203B41FA5}">
                      <a16:colId xmlns:a16="http://schemas.microsoft.com/office/drawing/2014/main" xmlns="" val="20007"/>
                    </a:ext>
                  </a:extLst>
                </a:gridCol>
                <a:gridCol w="600968">
                  <a:extLst>
                    <a:ext uri="{9D8B030D-6E8A-4147-A177-3AD203B41FA5}">
                      <a16:colId xmlns:a16="http://schemas.microsoft.com/office/drawing/2014/main" xmlns="" val="20008"/>
                    </a:ext>
                  </a:extLst>
                </a:gridCol>
                <a:gridCol w="697122">
                  <a:extLst>
                    <a:ext uri="{9D8B030D-6E8A-4147-A177-3AD203B41FA5}">
                      <a16:colId xmlns:a16="http://schemas.microsoft.com/office/drawing/2014/main" xmlns="" val="20009"/>
                    </a:ext>
                  </a:extLst>
                </a:gridCol>
                <a:gridCol w="721161">
                  <a:extLst>
                    <a:ext uri="{9D8B030D-6E8A-4147-A177-3AD203B41FA5}">
                      <a16:colId xmlns:a16="http://schemas.microsoft.com/office/drawing/2014/main" xmlns="" val="20010"/>
                    </a:ext>
                  </a:extLst>
                </a:gridCol>
                <a:gridCol w="697122">
                  <a:extLst>
                    <a:ext uri="{9D8B030D-6E8A-4147-A177-3AD203B41FA5}">
                      <a16:colId xmlns:a16="http://schemas.microsoft.com/office/drawing/2014/main" xmlns="" val="20011"/>
                    </a:ext>
                  </a:extLst>
                </a:gridCol>
                <a:gridCol w="781258">
                  <a:extLst>
                    <a:ext uri="{9D8B030D-6E8A-4147-A177-3AD203B41FA5}">
                      <a16:colId xmlns:a16="http://schemas.microsoft.com/office/drawing/2014/main" xmlns="" val="20012"/>
                    </a:ext>
                  </a:extLst>
                </a:gridCol>
                <a:gridCol w="709142">
                  <a:extLst>
                    <a:ext uri="{9D8B030D-6E8A-4147-A177-3AD203B41FA5}">
                      <a16:colId xmlns:a16="http://schemas.microsoft.com/office/drawing/2014/main" xmlns="" val="20013"/>
                    </a:ext>
                  </a:extLst>
                </a:gridCol>
              </a:tblGrid>
              <a:tr h="547705">
                <a:tc>
                  <a:txBody>
                    <a:bodyPr/>
                    <a:lstStyle/>
                    <a:p>
                      <a:pPr algn="l" fontAlgn="t"/>
                      <a:r>
                        <a:rPr lang="it-IT" sz="1700" b="0" i="0" u="none" strike="noStrike" dirty="0">
                          <a:solidFill>
                            <a:srgbClr val="000000"/>
                          </a:solidFill>
                          <a:effectLst/>
                          <a:latin typeface="Arial"/>
                        </a:rPr>
                        <a:t> </a:t>
                      </a:r>
                    </a:p>
                  </a:txBody>
                  <a:tcPr marL="9015" marR="9015" marT="9015" marB="0">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dirty="0">
                          <a:solidFill>
                            <a:srgbClr val="FFFFFF"/>
                          </a:solidFill>
                          <a:effectLst/>
                          <a:latin typeface="Arial"/>
                        </a:rPr>
                        <a:t>2005</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dirty="0">
                          <a:solidFill>
                            <a:srgbClr val="FFFFFF"/>
                          </a:solidFill>
                          <a:effectLst/>
                          <a:latin typeface="Arial"/>
                        </a:rPr>
                        <a:t>2006</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dirty="0">
                          <a:solidFill>
                            <a:srgbClr val="FFFFFF"/>
                          </a:solidFill>
                          <a:effectLst/>
                          <a:latin typeface="Arial"/>
                        </a:rPr>
                        <a:t>2007</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dirty="0">
                          <a:solidFill>
                            <a:srgbClr val="FFFFFF"/>
                          </a:solidFill>
                          <a:effectLst/>
                          <a:latin typeface="Arial"/>
                        </a:rPr>
                        <a:t>2008</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dirty="0">
                          <a:solidFill>
                            <a:srgbClr val="FFFFFF"/>
                          </a:solidFill>
                          <a:effectLst/>
                          <a:latin typeface="Arial"/>
                        </a:rPr>
                        <a:t>2009</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dirty="0">
                          <a:solidFill>
                            <a:srgbClr val="FFFFFF"/>
                          </a:solidFill>
                          <a:effectLst/>
                          <a:latin typeface="Arial"/>
                        </a:rPr>
                        <a:t>2010</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dirty="0">
                          <a:solidFill>
                            <a:srgbClr val="FFFFFF"/>
                          </a:solidFill>
                          <a:effectLst/>
                          <a:latin typeface="Arial"/>
                        </a:rPr>
                        <a:t>2011</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a:solidFill>
                            <a:srgbClr val="FFFFFF"/>
                          </a:solidFill>
                          <a:effectLst/>
                          <a:latin typeface="Arial"/>
                        </a:rPr>
                        <a:t>2012</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a:solidFill>
                            <a:srgbClr val="FFFFFF"/>
                          </a:solidFill>
                          <a:effectLst/>
                          <a:latin typeface="Arial"/>
                        </a:rPr>
                        <a:t>2013</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a:solidFill>
                            <a:srgbClr val="FFFFFF"/>
                          </a:solidFill>
                          <a:effectLst/>
                          <a:latin typeface="Arial"/>
                        </a:rPr>
                        <a:t>2014</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l" rtl="0" fontAlgn="ctr"/>
                      <a:r>
                        <a:rPr lang="it-IT" sz="1500" b="1" i="0" u="none" strike="noStrike">
                          <a:solidFill>
                            <a:srgbClr val="FFFFFF"/>
                          </a:solidFill>
                          <a:effectLst/>
                          <a:latin typeface="Arial"/>
                        </a:rPr>
                        <a:t>2015</a:t>
                      </a:r>
                    </a:p>
                  </a:txBody>
                  <a:tcPr marL="81131"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ctr" rtl="0" fontAlgn="ctr"/>
                      <a:r>
                        <a:rPr lang="it-IT" sz="1500" b="1" i="1" u="none" strike="noStrike">
                          <a:solidFill>
                            <a:srgbClr val="FFFFFF"/>
                          </a:solidFill>
                          <a:effectLst/>
                          <a:latin typeface="Arial"/>
                        </a:rPr>
                        <a:t> 2005  2015</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153059"/>
                    </a:solidFill>
                  </a:tcPr>
                </a:tc>
                <a:tc>
                  <a:txBody>
                    <a:bodyPr/>
                    <a:lstStyle/>
                    <a:p>
                      <a:pPr algn="ctr" rtl="0" fontAlgn="ctr"/>
                      <a:r>
                        <a:rPr lang="it-IT" sz="1500" b="1" i="1" u="none" strike="noStrike" dirty="0">
                          <a:solidFill>
                            <a:schemeClr val="tx1"/>
                          </a:solidFill>
                          <a:effectLst/>
                          <a:latin typeface="Arial"/>
                        </a:rPr>
                        <a:t>media</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7EAD57"/>
                    </a:solidFill>
                  </a:tcPr>
                </a:tc>
                <a:extLst>
                  <a:ext uri="{0D108BD9-81ED-4DB2-BD59-A6C34878D82A}">
                    <a16:rowId xmlns:a16="http://schemas.microsoft.com/office/drawing/2014/main" xmlns="" val="10000"/>
                  </a:ext>
                </a:extLst>
              </a:tr>
              <a:tr h="325265">
                <a:tc>
                  <a:txBody>
                    <a:bodyPr/>
                    <a:lstStyle/>
                    <a:p>
                      <a:pPr algn="l" rtl="0" fontAlgn="ctr"/>
                      <a:r>
                        <a:rPr lang="it-IT" sz="1700" b="1" i="0" u="none" strike="noStrike" dirty="0" err="1">
                          <a:solidFill>
                            <a:srgbClr val="000000"/>
                          </a:solidFill>
                          <a:effectLst/>
                          <a:latin typeface="Arial"/>
                        </a:rPr>
                        <a:t>FPn</a:t>
                      </a:r>
                      <a:endParaRPr lang="it-IT" sz="1700" b="1" i="0" u="none" strike="noStrike" dirty="0">
                        <a:solidFill>
                          <a:srgbClr val="000000"/>
                        </a:solidFill>
                        <a:effectLst/>
                        <a:latin typeface="Arial"/>
                      </a:endParaRP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7,5</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3,8</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2,1</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-6,3</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8,5</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3,0</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a:solidFill>
                            <a:srgbClr val="000000"/>
                          </a:solidFill>
                          <a:effectLst/>
                          <a:latin typeface="Arial"/>
                        </a:rPr>
                        <a:t>0,1</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8,2</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5,4</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7,3</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a:solidFill>
                            <a:srgbClr val="000000"/>
                          </a:solidFill>
                          <a:effectLst/>
                          <a:latin typeface="Arial"/>
                        </a:rPr>
                        <a:t>2,7</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a:solidFill>
                            <a:srgbClr val="000000"/>
                          </a:solidFill>
                          <a:effectLst/>
                          <a:latin typeface="Arial"/>
                        </a:rPr>
                        <a:t>50,08</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4,55</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7EAD57"/>
                    </a:solidFill>
                  </a:tcPr>
                </a:tc>
                <a:extLst>
                  <a:ext uri="{0D108BD9-81ED-4DB2-BD59-A6C34878D82A}">
                    <a16:rowId xmlns:a16="http://schemas.microsoft.com/office/drawing/2014/main" xmlns="" val="10001"/>
                  </a:ext>
                </a:extLst>
              </a:tr>
              <a:tr h="325265">
                <a:tc>
                  <a:txBody>
                    <a:bodyPr/>
                    <a:lstStyle/>
                    <a:p>
                      <a:pPr algn="l" rtl="0" fontAlgn="ctr"/>
                      <a:r>
                        <a:rPr lang="it-IT" sz="1700" b="1" i="0" u="none" strike="noStrike">
                          <a:solidFill>
                            <a:srgbClr val="000000"/>
                          </a:solidFill>
                          <a:effectLst/>
                          <a:latin typeface="Arial"/>
                        </a:rPr>
                        <a:t>Paniere</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a:solidFill>
                            <a:srgbClr val="000000"/>
                          </a:solidFill>
                          <a:effectLst/>
                          <a:latin typeface="Arial"/>
                        </a:rPr>
                        <a:t>7,3</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a:solidFill>
                            <a:srgbClr val="000000"/>
                          </a:solidFill>
                          <a:effectLst/>
                          <a:latin typeface="Arial"/>
                        </a:rPr>
                        <a:t>3,9</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a:solidFill>
                            <a:srgbClr val="000000"/>
                          </a:solidFill>
                          <a:effectLst/>
                          <a:latin typeface="Arial"/>
                        </a:rPr>
                        <a:t>2,3</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a:solidFill>
                            <a:srgbClr val="000000"/>
                          </a:solidFill>
                          <a:effectLst/>
                          <a:latin typeface="Arial"/>
                        </a:rPr>
                        <a:t>-6,4</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9,2</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2,9</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0,0</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9,1</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a:solidFill>
                            <a:srgbClr val="000000"/>
                          </a:solidFill>
                          <a:effectLst/>
                          <a:latin typeface="Arial"/>
                        </a:rPr>
                        <a:t>5,4</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7,2</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2,6</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51,71</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1" i="0" u="none" strike="noStrike" dirty="0">
                          <a:solidFill>
                            <a:srgbClr val="000000"/>
                          </a:solidFill>
                          <a:effectLst/>
                          <a:latin typeface="Arial"/>
                        </a:rPr>
                        <a:t>4,70</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7EAD57"/>
                    </a:solidFill>
                  </a:tcPr>
                </a:tc>
                <a:extLst>
                  <a:ext uri="{0D108BD9-81ED-4DB2-BD59-A6C34878D82A}">
                    <a16:rowId xmlns:a16="http://schemas.microsoft.com/office/drawing/2014/main" xmlns="" val="10002"/>
                  </a:ext>
                </a:extLst>
              </a:tr>
              <a:tr h="325265">
                <a:tc>
                  <a:txBody>
                    <a:bodyPr/>
                    <a:lstStyle/>
                    <a:p>
                      <a:pPr algn="l" rtl="0" fontAlgn="ctr"/>
                      <a:r>
                        <a:rPr lang="it-IT" sz="1700" b="0" i="0" u="none" strike="noStrike">
                          <a:solidFill>
                            <a:srgbClr val="000000"/>
                          </a:solidFill>
                          <a:effectLst/>
                          <a:latin typeface="Arial"/>
                        </a:rPr>
                        <a:t>FPa</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11,5</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2,4</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-0,4</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-14</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11,3</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4,2</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-2,4</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9,0</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8,1</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7,5</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3,0</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44,43</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4,04</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7EAD57"/>
                    </a:solidFill>
                  </a:tcPr>
                </a:tc>
                <a:extLst>
                  <a:ext uri="{0D108BD9-81ED-4DB2-BD59-A6C34878D82A}">
                    <a16:rowId xmlns:a16="http://schemas.microsoft.com/office/drawing/2014/main" xmlns="" val="10003"/>
                  </a:ext>
                </a:extLst>
              </a:tr>
              <a:tr h="325265">
                <a:tc>
                  <a:txBody>
                    <a:bodyPr/>
                    <a:lstStyle/>
                    <a:p>
                      <a:pPr algn="l" rtl="0" fontAlgn="ctr"/>
                      <a:r>
                        <a:rPr lang="it-IT" sz="1700" b="0" i="0" u="none" strike="noStrike">
                          <a:solidFill>
                            <a:srgbClr val="000000"/>
                          </a:solidFill>
                          <a:effectLst/>
                          <a:latin typeface="Arial"/>
                        </a:rPr>
                        <a:t>PIP</a:t>
                      </a:r>
                      <a:r>
                        <a:rPr lang="it-IT" sz="1000" b="0" i="0" u="none" strike="noStrike">
                          <a:solidFill>
                            <a:srgbClr val="000000"/>
                          </a:solidFill>
                          <a:effectLst/>
                          <a:latin typeface="Arial"/>
                        </a:rPr>
                        <a:t>nuovi</a:t>
                      </a:r>
                      <a:endParaRPr lang="it-IT" sz="1700" b="0" i="0" u="none" strike="noStrike">
                        <a:solidFill>
                          <a:srgbClr val="000000"/>
                        </a:solidFill>
                        <a:effectLst/>
                        <a:latin typeface="Arial"/>
                      </a:endParaRP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ctr" rtl="0" fontAlgn="ctr"/>
                      <a:r>
                        <a:rPr lang="it-IT" sz="1700" b="0" i="0" u="none" strike="noStrike">
                          <a:solidFill>
                            <a:srgbClr val="000000"/>
                          </a:solidFill>
                          <a:effectLst/>
                          <a:latin typeface="Arial"/>
                        </a:rPr>
                        <a:t>-</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ctr" rtl="0" fontAlgn="ctr"/>
                      <a:r>
                        <a:rPr lang="it-IT" sz="1700" b="0" i="0" u="none" strike="noStrike">
                          <a:solidFill>
                            <a:srgbClr val="000000"/>
                          </a:solidFill>
                          <a:effectLst/>
                          <a:latin typeface="Arial"/>
                        </a:rPr>
                        <a:t>-</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ctr" rtl="0" fontAlgn="ctr"/>
                      <a:r>
                        <a:rPr lang="it-IT" sz="1700" b="0" i="0" u="none" strike="noStrike">
                          <a:solidFill>
                            <a:srgbClr val="000000"/>
                          </a:solidFill>
                          <a:effectLst/>
                          <a:latin typeface="Arial"/>
                        </a:rPr>
                        <a:t>-</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-21,9</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14,5</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4,7</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-5,2</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7,9</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10,9</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6,8</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3,7</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17,63</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1,60</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7EAD57"/>
                    </a:solidFill>
                  </a:tcPr>
                </a:tc>
                <a:extLst>
                  <a:ext uri="{0D108BD9-81ED-4DB2-BD59-A6C34878D82A}">
                    <a16:rowId xmlns:a16="http://schemas.microsoft.com/office/drawing/2014/main" xmlns="" val="10004"/>
                  </a:ext>
                </a:extLst>
              </a:tr>
              <a:tr h="346250">
                <a:tc>
                  <a:txBody>
                    <a:bodyPr/>
                    <a:lstStyle/>
                    <a:p>
                      <a:pPr algn="l" rtl="0" fontAlgn="ctr"/>
                      <a:r>
                        <a:rPr lang="it-IT" sz="1700" b="0" i="0" u="none" strike="noStrike">
                          <a:solidFill>
                            <a:srgbClr val="000000"/>
                          </a:solidFill>
                          <a:effectLst/>
                          <a:latin typeface="Arial"/>
                        </a:rPr>
                        <a:t>PIP</a:t>
                      </a:r>
                      <a:r>
                        <a:rPr lang="it-IT" sz="1700" b="0" i="0" u="none" strike="noStrike" baseline="-25000">
                          <a:solidFill>
                            <a:srgbClr val="000000"/>
                          </a:solidFill>
                          <a:effectLst/>
                          <a:latin typeface="Arial"/>
                        </a:rPr>
                        <a:t>GS</a:t>
                      </a:r>
                      <a:endParaRPr lang="it-IT" sz="1700" b="0" i="0" u="none" strike="noStrike">
                        <a:solidFill>
                          <a:srgbClr val="000000"/>
                        </a:solidFill>
                        <a:effectLst/>
                        <a:latin typeface="Arial"/>
                      </a:endParaRP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3,1</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3,1</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3,2</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3,2</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3,3</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3,2</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2,9</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24,19</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2,20</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7EAD57"/>
                    </a:solidFill>
                  </a:tcPr>
                </a:tc>
                <a:extLst>
                  <a:ext uri="{0D108BD9-81ED-4DB2-BD59-A6C34878D82A}">
                    <a16:rowId xmlns:a16="http://schemas.microsoft.com/office/drawing/2014/main" xmlns="" val="10005"/>
                  </a:ext>
                </a:extLst>
              </a:tr>
              <a:tr h="325265">
                <a:tc>
                  <a:txBody>
                    <a:bodyPr/>
                    <a:lstStyle/>
                    <a:p>
                      <a:pPr algn="l" rtl="0" fontAlgn="ctr"/>
                      <a:r>
                        <a:rPr lang="it-IT" sz="1700" b="0" i="0" u="none" strike="noStrike" dirty="0">
                          <a:solidFill>
                            <a:srgbClr val="000000"/>
                          </a:solidFill>
                          <a:effectLst/>
                          <a:latin typeface="Arial"/>
                        </a:rPr>
                        <a:t>TFR</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ctr" rtl="0" fontAlgn="ctr"/>
                      <a:r>
                        <a:rPr lang="it-IT" sz="1700" b="0" i="0" u="none" strike="noStrike" dirty="0">
                          <a:solidFill>
                            <a:srgbClr val="000000"/>
                          </a:solidFill>
                          <a:effectLst/>
                          <a:latin typeface="Arial"/>
                        </a:rPr>
                        <a:t>2,6</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ctr" rtl="0" fontAlgn="ctr"/>
                      <a:r>
                        <a:rPr lang="it-IT" sz="1700" b="0" i="0" u="none" strike="noStrike">
                          <a:solidFill>
                            <a:srgbClr val="000000"/>
                          </a:solidFill>
                          <a:effectLst/>
                          <a:latin typeface="Arial"/>
                        </a:rPr>
                        <a:t>2,4</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ctr" rtl="0" fontAlgn="ctr"/>
                      <a:r>
                        <a:rPr lang="it-IT" sz="1700" b="0" i="0" u="none" strike="noStrike">
                          <a:solidFill>
                            <a:srgbClr val="000000"/>
                          </a:solidFill>
                          <a:effectLst/>
                          <a:latin typeface="Arial"/>
                        </a:rPr>
                        <a:t>3,1</a:t>
                      </a:r>
                    </a:p>
                  </a:txBody>
                  <a:tcPr marL="9015" marR="9015"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2,7</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2</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2,6</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3,5</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2,9</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2,5</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a:solidFill>
                            <a:srgbClr val="000000"/>
                          </a:solidFill>
                          <a:effectLst/>
                          <a:latin typeface="Arial"/>
                        </a:rPr>
                        <a:t>1,3</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1,2</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30,28</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chemeClr val="accent2">
                        <a:lumMod val="20000"/>
                        <a:lumOff val="80000"/>
                      </a:schemeClr>
                    </a:solidFill>
                  </a:tcPr>
                </a:tc>
                <a:tc>
                  <a:txBody>
                    <a:bodyPr/>
                    <a:lstStyle/>
                    <a:p>
                      <a:pPr algn="r" rtl="0" fontAlgn="ctr"/>
                      <a:r>
                        <a:rPr lang="it-IT" sz="1700" b="0" i="0" u="none" strike="noStrike" dirty="0">
                          <a:solidFill>
                            <a:srgbClr val="000000"/>
                          </a:solidFill>
                          <a:effectLst/>
                          <a:latin typeface="Arial"/>
                        </a:rPr>
                        <a:t>2,75</a:t>
                      </a:r>
                    </a:p>
                  </a:txBody>
                  <a:tcPr marL="9015" marR="81131" marT="9015" marB="0" anchor="ctr">
                    <a:lnL w="6350" cap="flat" cmpd="sng" algn="ctr">
                      <a:solidFill>
                        <a:srgbClr val="F2F2F2"/>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7EAD57"/>
                    </a:solidFill>
                  </a:tcPr>
                </a:tc>
                <a:extLst>
                  <a:ext uri="{0D108BD9-81ED-4DB2-BD59-A6C34878D82A}">
                    <a16:rowId xmlns:a16="http://schemas.microsoft.com/office/drawing/2014/main" xmlns="" val="10006"/>
                  </a:ext>
                </a:extLst>
              </a:tr>
            </a:tbl>
          </a:graphicData>
        </a:graphic>
      </p:graphicFrame>
      <p:sp>
        <p:nvSpPr>
          <p:cNvPr id="8" name="CasellaDiTesto 7"/>
          <p:cNvSpPr txBox="1"/>
          <p:nvPr/>
        </p:nvSpPr>
        <p:spPr>
          <a:xfrm>
            <a:off x="272480" y="3717032"/>
            <a:ext cx="2880320" cy="276999"/>
          </a:xfrm>
          <a:prstGeom prst="rect">
            <a:avLst/>
          </a:prstGeom>
          <a:noFill/>
        </p:spPr>
        <p:txBody>
          <a:bodyPr wrap="square" rtlCol="0">
            <a:spAutoFit/>
          </a:bodyPr>
          <a:lstStyle/>
          <a:p>
            <a:r>
              <a:rPr lang="it-IT" sz="1200" b="0" dirty="0"/>
              <a:t>Fonti: </a:t>
            </a:r>
            <a:r>
              <a:rPr lang="it-IT" sz="1200" b="0" dirty="0" err="1"/>
              <a:t>Covip</a:t>
            </a:r>
            <a:r>
              <a:rPr lang="it-IT" sz="1200" b="0" dirty="0"/>
              <a:t>, Inps, Istat</a:t>
            </a:r>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29</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u texte 4"/>
          <p:cNvSpPr>
            <a:spLocks noGrp="1"/>
          </p:cNvSpPr>
          <p:nvPr>
            <p:ph type="body" idx="1"/>
          </p:nvPr>
        </p:nvSpPr>
        <p:spPr>
          <a:xfrm>
            <a:off x="774700" y="2081213"/>
            <a:ext cx="6311900" cy="1500187"/>
          </a:xfrm>
        </p:spPr>
        <p:txBody>
          <a:bodyPr/>
          <a:lstStyle/>
          <a:p>
            <a:r>
              <a:rPr lang="fr-FR">
                <a:ea typeface="ＭＳ Ｐゴシック" pitchFamily="34" charset="-128"/>
              </a:rPr>
              <a:t>La previdenza complementare contrattuale</a:t>
            </a:r>
          </a:p>
        </p:txBody>
      </p:sp>
      <p:sp>
        <p:nvSpPr>
          <p:cNvPr id="7" name="Espace réservé du pied de page 6"/>
          <p:cNvSpPr>
            <a:spLocks noGrp="1"/>
          </p:cNvSpPr>
          <p:nvPr>
            <p:ph type="ftr" sz="quarter" idx="11"/>
          </p:nvPr>
        </p:nvSpPr>
        <p:spPr/>
        <p:txBody>
          <a:bodyPr/>
          <a:lstStyle/>
          <a:p>
            <a:pPr>
              <a:defRPr/>
            </a:pPr>
            <a:r>
              <a:rPr lang="it-IT"/>
              <a:t>FONDO PERSEO SIRIO Iscritto al n. 164 dell’Albo COVIP Sede legale: via degli Scialoja, 3 - 00196 Roma</a:t>
            </a:r>
            <a:endParaRPr lang="it-IT" b="0" dirty="0"/>
          </a:p>
        </p:txBody>
      </p:sp>
      <p:sp>
        <p:nvSpPr>
          <p:cNvPr id="20484" name="Titre 13"/>
          <p:cNvSpPr>
            <a:spLocks noGrp="1"/>
          </p:cNvSpPr>
          <p:nvPr>
            <p:ph type="title"/>
          </p:nvPr>
        </p:nvSpPr>
        <p:spPr>
          <a:xfrm>
            <a:off x="769938" y="3935413"/>
            <a:ext cx="8585200" cy="865187"/>
          </a:xfrm>
        </p:spPr>
        <p:txBody>
          <a:bodyPr/>
          <a:lstStyle/>
          <a:p>
            <a:pPr marL="0" indent="0">
              <a:buFontTx/>
              <a:buNone/>
            </a:pPr>
            <a:r>
              <a:rPr lang="fr-FR">
                <a:ea typeface="ＭＳ Ｐゴシック" pitchFamily="34" charset="-128"/>
              </a:rPr>
              <a:t>Il fondo pensione Perseo Sirio</a:t>
            </a:r>
            <a:br>
              <a:rPr lang="fr-FR">
                <a:ea typeface="ＭＳ Ｐゴシック" pitchFamily="34" charset="-128"/>
              </a:rPr>
            </a:br>
            <a:r>
              <a:rPr lang="fr-FR">
                <a:ea typeface="ＭＳ Ｐゴシック" pitchFamily="34" charset="-128"/>
              </a:rPr>
              <a:t>Chi può aderire</a:t>
            </a:r>
          </a:p>
        </p:txBody>
      </p:sp>
      <p:sp>
        <p:nvSpPr>
          <p:cNvPr id="20485" name="ZoneTexte 14"/>
          <p:cNvSpPr txBox="1">
            <a:spLocks noChangeArrowheads="1"/>
          </p:cNvSpPr>
          <p:nvPr/>
        </p:nvSpPr>
        <p:spPr bwMode="auto">
          <a:xfrm>
            <a:off x="1066800" y="1531938"/>
            <a:ext cx="355600" cy="461962"/>
          </a:xfrm>
          <a:prstGeom prst="rect">
            <a:avLst/>
          </a:prstGeom>
          <a:noFill/>
          <a:ln w="9525">
            <a:noFill/>
            <a:miter lim="800000"/>
            <a:headEnd/>
            <a:tailEnd/>
          </a:ln>
        </p:spPr>
        <p:txBody>
          <a:bodyPr wrap="none">
            <a:spAutoFit/>
          </a:bodyPr>
          <a:lstStyle/>
          <a:p>
            <a:pPr algn="ctr"/>
            <a:r>
              <a:rPr lang="fr-FR" sz="2400">
                <a:solidFill>
                  <a:srgbClr val="FFFFFF"/>
                </a:solidFill>
              </a:rPr>
              <a:t>1</a:t>
            </a:r>
          </a:p>
        </p:txBody>
      </p:sp>
      <p:sp>
        <p:nvSpPr>
          <p:cNvPr id="2" name="Segnaposto numero diapositiva 1"/>
          <p:cNvSpPr>
            <a:spLocks noGrp="1"/>
          </p:cNvSpPr>
          <p:nvPr>
            <p:ph type="sldNum" sz="quarter" idx="12"/>
          </p:nvPr>
        </p:nvSpPr>
        <p:spPr/>
        <p:txBody>
          <a:bodyPr/>
          <a:lstStyle/>
          <a:p>
            <a:pPr>
              <a:defRPr/>
            </a:pPr>
            <a:fld id="{DDB2D101-B181-4C55-A530-4C7FE938E152}" type="slidenum">
              <a:rPr lang="it-IT" smtClean="0"/>
              <a:pPr>
                <a:defRPr/>
              </a:pPr>
              <a:t>3</a:t>
            </a:fld>
            <a:endParaRPr lang="it-IT"/>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olo 1"/>
          <p:cNvSpPr>
            <a:spLocks noGrp="1"/>
          </p:cNvSpPr>
          <p:nvPr>
            <p:ph type="title"/>
          </p:nvPr>
        </p:nvSpPr>
        <p:spPr>
          <a:xfrm>
            <a:off x="193675" y="0"/>
            <a:ext cx="7334250" cy="865188"/>
          </a:xfrm>
        </p:spPr>
        <p:txBody>
          <a:bodyPr/>
          <a:lstStyle/>
          <a:p>
            <a:r>
              <a:rPr lang="it-IT">
                <a:latin typeface="Calibri" pitchFamily="34" charset="0"/>
                <a:ea typeface="ＭＳ Ｐゴシック" pitchFamily="34" charset="-128"/>
              </a:rPr>
              <a:t>Il «Paniere» nel tempo</a:t>
            </a:r>
          </a:p>
        </p:txBody>
      </p:sp>
      <p:sp>
        <p:nvSpPr>
          <p:cNvPr id="5" name="Segnaposto piè di pagina 4"/>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908720"/>
            <a:ext cx="9051354" cy="5616624"/>
          </a:xfrm>
          <a:prstGeom prst="rect">
            <a:avLst/>
          </a:prstGeom>
          <a:noFill/>
          <a:ln>
            <a:noFill/>
          </a:ln>
          <a:effectLst>
            <a:outerShdw blurRad="50800" dist="1143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numero diapositiva 2"/>
          <p:cNvSpPr>
            <a:spLocks noGrp="1"/>
          </p:cNvSpPr>
          <p:nvPr>
            <p:ph type="sldNum" sz="quarter" idx="11"/>
          </p:nvPr>
        </p:nvSpPr>
        <p:spPr/>
        <p:txBody>
          <a:bodyPr/>
          <a:lstStyle/>
          <a:p>
            <a:pPr>
              <a:defRPr/>
            </a:pPr>
            <a:fld id="{95904E82-99A9-4D3B-A23D-537F45650900}" type="slidenum">
              <a:rPr lang="it-IT" smtClean="0"/>
              <a:pPr>
                <a:defRPr/>
              </a:pPr>
              <a:t>30</a:t>
            </a:fld>
            <a:endParaRPr lang="it-IT"/>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olo 1"/>
          <p:cNvSpPr>
            <a:spLocks noGrp="1"/>
          </p:cNvSpPr>
          <p:nvPr>
            <p:ph type="title"/>
          </p:nvPr>
        </p:nvSpPr>
        <p:spPr/>
        <p:txBody>
          <a:bodyPr/>
          <a:lstStyle/>
          <a:p>
            <a:r>
              <a:rPr lang="it-IT" dirty="0">
                <a:ea typeface="ＭＳ Ｐゴシック" pitchFamily="34" charset="-128"/>
              </a:rPr>
              <a:t>Dal 1°ottobre il “comparto GARANZIA”</a:t>
            </a:r>
          </a:p>
        </p:txBody>
      </p:sp>
      <p:sp>
        <p:nvSpPr>
          <p:cNvPr id="53250" name="Segnaposto contenuto 2"/>
          <p:cNvSpPr>
            <a:spLocks noGrp="1"/>
          </p:cNvSpPr>
          <p:nvPr>
            <p:ph idx="1"/>
          </p:nvPr>
        </p:nvSpPr>
        <p:spPr>
          <a:xfrm>
            <a:off x="273050" y="1557338"/>
            <a:ext cx="9363075" cy="4751387"/>
          </a:xfrm>
        </p:spPr>
        <p:txBody>
          <a:bodyPr/>
          <a:lstStyle/>
          <a:p>
            <a:r>
              <a:rPr lang="it-IT" dirty="0">
                <a:ea typeface="ＭＳ Ｐゴシック" pitchFamily="34" charset="-128"/>
              </a:rPr>
              <a:t>Dal 1°ottobre 2015 è stata avviata la gestione finanziaria</a:t>
            </a:r>
          </a:p>
          <a:p>
            <a:r>
              <a:rPr lang="it-IT" dirty="0">
                <a:ea typeface="ＭＳ Ｐゴシック" pitchFamily="34" charset="-128"/>
              </a:rPr>
              <a:t>A seguito di gara pubblica si è aggiudicata la gestione del «comparto GARANZIA» la compagnia di assicurazioni </a:t>
            </a:r>
            <a:r>
              <a:rPr lang="it-IT" dirty="0" err="1">
                <a:ea typeface="ＭＳ Ｐゴシック" pitchFamily="34" charset="-128"/>
              </a:rPr>
              <a:t>UNIPOL-Sai</a:t>
            </a:r>
            <a:r>
              <a:rPr lang="it-IT" dirty="0">
                <a:ea typeface="ＭＳ Ｐゴシック" pitchFamily="34" charset="-128"/>
              </a:rPr>
              <a:t> SpA</a:t>
            </a:r>
          </a:p>
          <a:p>
            <a:r>
              <a:rPr lang="it-IT" dirty="0">
                <a:ea typeface="ＭＳ Ｐゴシック" pitchFamily="34" charset="-128"/>
              </a:rPr>
              <a:t>Il primo conferimento in gestione è stato di oltre </a:t>
            </a:r>
            <a:r>
              <a:rPr lang="it-IT" dirty="0">
                <a:solidFill>
                  <a:srgbClr val="58AB46"/>
                </a:solidFill>
                <a:ea typeface="ＭＳ Ｐゴシック" pitchFamily="34" charset="-128"/>
              </a:rPr>
              <a:t>22 milioni e mezzo </a:t>
            </a:r>
            <a:r>
              <a:rPr lang="it-IT" dirty="0">
                <a:ea typeface="ＭＳ Ｐゴシック" pitchFamily="34" charset="-128"/>
              </a:rPr>
              <a:t>di Euro</a:t>
            </a:r>
          </a:p>
          <a:p>
            <a:r>
              <a:rPr lang="it-IT" dirty="0">
                <a:ea typeface="ＭＳ Ｐゴシック" pitchFamily="34" charset="-128"/>
              </a:rPr>
              <a:t>La gestione del Comparto GARANZIA è caratterizzata da una gestione prevalentemente obbligazionaria:</a:t>
            </a:r>
          </a:p>
          <a:p>
            <a:pPr lvl="1"/>
            <a:r>
              <a:rPr lang="it-IT" dirty="0">
                <a:ea typeface="ＭＳ Ｐゴシック" pitchFamily="34" charset="-128"/>
              </a:rPr>
              <a:t>40% JPM governativo Italia 1-5 anni</a:t>
            </a:r>
          </a:p>
          <a:p>
            <a:pPr lvl="1"/>
            <a:r>
              <a:rPr lang="it-IT" dirty="0">
                <a:ea typeface="ＭＳ Ｐゴシック" pitchFamily="34" charset="-128"/>
              </a:rPr>
              <a:t>15% JPM governativo Italia 1-3 anni</a:t>
            </a:r>
          </a:p>
          <a:p>
            <a:pPr lvl="1"/>
            <a:r>
              <a:rPr lang="it-IT" dirty="0">
                <a:ea typeface="ＭＳ Ｐゴシック" pitchFamily="34" charset="-128"/>
              </a:rPr>
              <a:t>10% JPM governativo EMU </a:t>
            </a:r>
            <a:r>
              <a:rPr lang="it-IT" dirty="0" err="1">
                <a:ea typeface="ＭＳ Ｐゴシック" pitchFamily="34" charset="-128"/>
              </a:rPr>
              <a:t>Investiment</a:t>
            </a:r>
            <a:r>
              <a:rPr lang="it-IT" dirty="0">
                <a:ea typeface="ＭＳ Ｐゴシック" pitchFamily="34" charset="-128"/>
              </a:rPr>
              <a:t> </a:t>
            </a:r>
            <a:r>
              <a:rPr lang="it-IT" dirty="0" err="1">
                <a:ea typeface="ＭＳ Ｐゴシック" pitchFamily="34" charset="-128"/>
              </a:rPr>
              <a:t>grade</a:t>
            </a:r>
            <a:r>
              <a:rPr lang="it-IT" dirty="0">
                <a:ea typeface="ＭＳ Ｐゴシック" pitchFamily="34" charset="-128"/>
              </a:rPr>
              <a:t> 1-5 anni</a:t>
            </a:r>
          </a:p>
          <a:p>
            <a:pPr lvl="1"/>
            <a:r>
              <a:rPr lang="it-IT" dirty="0">
                <a:ea typeface="ＭＳ Ｐゴシック" pitchFamily="34" charset="-128"/>
              </a:rPr>
              <a:t>30% </a:t>
            </a:r>
            <a:r>
              <a:rPr lang="it-IT" dirty="0" err="1">
                <a:ea typeface="ＭＳ Ｐゴシック" pitchFamily="34" charset="-128"/>
              </a:rPr>
              <a:t>Merrill</a:t>
            </a:r>
            <a:r>
              <a:rPr lang="it-IT" dirty="0">
                <a:ea typeface="ＭＳ Ｐゴシック" pitchFamily="34" charset="-128"/>
              </a:rPr>
              <a:t> Lynch 1-5 anni Corporate Euro</a:t>
            </a:r>
          </a:p>
          <a:p>
            <a:pPr lvl="1"/>
            <a:r>
              <a:rPr lang="it-IT" dirty="0">
                <a:ea typeface="ＭＳ Ｐゴシック" pitchFamily="34" charset="-128"/>
              </a:rPr>
              <a:t>5% MSCI </a:t>
            </a:r>
            <a:r>
              <a:rPr lang="it-IT" dirty="0" err="1">
                <a:ea typeface="ＭＳ Ｐゴシック" pitchFamily="34" charset="-128"/>
              </a:rPr>
              <a:t>Wolrd</a:t>
            </a:r>
            <a:endParaRPr lang="it-IT" dirty="0">
              <a:ea typeface="ＭＳ Ｐゴシック" pitchFamily="34" charset="-128"/>
            </a:endParaRPr>
          </a:p>
        </p:txBody>
      </p:sp>
      <p:sp>
        <p:nvSpPr>
          <p:cNvPr id="6" name="Segnaposto piè di pagina 5"/>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31</a:t>
            </a:fld>
            <a:endParaRPr lang="it-IT"/>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olo 1"/>
          <p:cNvSpPr>
            <a:spLocks noGrp="1"/>
          </p:cNvSpPr>
          <p:nvPr>
            <p:ph type="title"/>
          </p:nvPr>
        </p:nvSpPr>
        <p:spPr/>
        <p:txBody>
          <a:bodyPr/>
          <a:lstStyle/>
          <a:p>
            <a:r>
              <a:rPr lang="it-IT">
                <a:ea typeface="ＭＳ Ｐゴシック" pitchFamily="34" charset="-128"/>
              </a:rPr>
              <a:t>Le garanzie e i costi</a:t>
            </a:r>
          </a:p>
        </p:txBody>
      </p:sp>
      <p:sp>
        <p:nvSpPr>
          <p:cNvPr id="3" name="Segnaposto contenuto 2"/>
          <p:cNvSpPr>
            <a:spLocks noGrp="1"/>
          </p:cNvSpPr>
          <p:nvPr>
            <p:ph idx="1"/>
          </p:nvPr>
        </p:nvSpPr>
        <p:spPr/>
        <p:txBody>
          <a:bodyPr/>
          <a:lstStyle/>
          <a:p>
            <a:pPr>
              <a:defRPr/>
            </a:pPr>
            <a:r>
              <a:rPr lang="it-IT" b="0" dirty="0"/>
              <a:t>La gestione garantisce la restituzione integrale del capitale in caso di:</a:t>
            </a:r>
          </a:p>
          <a:p>
            <a:pPr lvl="1">
              <a:defRPr/>
            </a:pPr>
            <a:r>
              <a:rPr lang="it-IT" dirty="0"/>
              <a:t>Esercizio del diritto alla prestazione</a:t>
            </a:r>
          </a:p>
          <a:p>
            <a:pPr lvl="1">
              <a:defRPr/>
            </a:pPr>
            <a:r>
              <a:rPr lang="it-IT" dirty="0"/>
              <a:t>Decesso</a:t>
            </a:r>
          </a:p>
          <a:p>
            <a:pPr lvl="1">
              <a:defRPr/>
            </a:pPr>
            <a:r>
              <a:rPr lang="it-IT" dirty="0"/>
              <a:t>Invalidità permanente che comporti la riduzione della capacità di lavoro a meno di un terzo</a:t>
            </a:r>
          </a:p>
          <a:p>
            <a:pPr lvl="1">
              <a:defRPr/>
            </a:pPr>
            <a:r>
              <a:rPr lang="it-IT" dirty="0"/>
              <a:t>Inoccupazione oltre i 48 mesi</a:t>
            </a:r>
          </a:p>
          <a:p>
            <a:pPr lvl="1">
              <a:defRPr/>
            </a:pPr>
            <a:r>
              <a:rPr lang="it-IT" dirty="0"/>
              <a:t>Inoltre, la garanzia è riconosciuta anche a scadenza della convenzione che avrà durata di dieci anni.</a:t>
            </a:r>
          </a:p>
          <a:p>
            <a:pPr marL="285750" lvl="1" indent="-285750">
              <a:buFont typeface="Wingdings" pitchFamily="2" charset="2"/>
              <a:buChar char="ü"/>
              <a:defRPr/>
            </a:pPr>
            <a:r>
              <a:rPr lang="it-IT" dirty="0">
                <a:cs typeface="ＭＳ Ｐゴシック" charset="0"/>
              </a:rPr>
              <a:t>L’obiettivo dato a UNIPOL-Sai è quello di realizzare, al netto delle commissioni di gestione, un rendimento almeno pari alla rivalutazione legale del TFR. Per questo abbiamo inserito in convenzione una commissione di performance che solleciti il gestore a «dare il massimo»</a:t>
            </a:r>
          </a:p>
          <a:p>
            <a:pPr marL="285750" lvl="1" indent="-285750">
              <a:buFont typeface="Wingdings" pitchFamily="2" charset="2"/>
              <a:buChar char="ü"/>
              <a:defRPr/>
            </a:pPr>
            <a:r>
              <a:rPr lang="it-IT" dirty="0"/>
              <a:t>È riconosciuta al gestore una commissione onnicomprensiva pari allo 0,30% e una commissione di over performance, nel caso in cui il gestore realizzi una risultato superiore all’80% della rivalutazione legale del TFR. In tale caso la commissione riconosciuta sarà pari al 10% del sovra rendimento realizzato.</a:t>
            </a:r>
          </a:p>
          <a:p>
            <a:pPr marL="285750" lvl="1" indent="-285750">
              <a:buFont typeface="Wingdings" pitchFamily="2" charset="2"/>
              <a:buChar char="ü"/>
              <a:defRPr/>
            </a:pPr>
            <a:endParaRPr lang="it-IT" dirty="0">
              <a:cs typeface="ＭＳ Ｐゴシック" charset="0"/>
            </a:endParaRPr>
          </a:p>
        </p:txBody>
      </p:sp>
      <p:sp>
        <p:nvSpPr>
          <p:cNvPr id="6" name="Segnaposto piè di pagina 5"/>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32</a:t>
            </a:fld>
            <a:endParaRPr lang="it-IT"/>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olo 1"/>
          <p:cNvSpPr>
            <a:spLocks noGrp="1"/>
          </p:cNvSpPr>
          <p:nvPr>
            <p:ph type="title"/>
          </p:nvPr>
        </p:nvSpPr>
        <p:spPr/>
        <p:txBody>
          <a:bodyPr/>
          <a:lstStyle/>
          <a:p>
            <a:r>
              <a:rPr lang="it-IT" dirty="0">
                <a:ea typeface="ＭＳ Ｐゴシック" pitchFamily="34" charset="-128"/>
              </a:rPr>
              <a:t>La valorizzazione della quota </a:t>
            </a:r>
          </a:p>
        </p:txBody>
      </p:sp>
      <p:sp>
        <p:nvSpPr>
          <p:cNvPr id="6" name="Segnaposto piè di pagina 5"/>
          <p:cNvSpPr>
            <a:spLocks noGrp="1"/>
          </p:cNvSpPr>
          <p:nvPr>
            <p:ph type="ftr" sz="quarter" idx="10"/>
          </p:nvPr>
        </p:nvSpPr>
        <p:spPr/>
        <p:txBody>
          <a:bodyPr/>
          <a:lstStyle/>
          <a:p>
            <a:pPr>
              <a:defRPr/>
            </a:pPr>
            <a:r>
              <a:rPr lang="it-IT" dirty="0"/>
              <a:t>FONDO PERSEO SIRIO Iscritto al n. 164 dell’Albo COVIP Sede legale: via degli Scialoja, 3 - 00196 Roma</a:t>
            </a:r>
          </a:p>
        </p:txBody>
      </p:sp>
      <p:sp>
        <p:nvSpPr>
          <p:cNvPr id="8" name="Segnaposto contenuto 2"/>
          <p:cNvSpPr>
            <a:spLocks noGrp="1"/>
          </p:cNvSpPr>
          <p:nvPr>
            <p:ph idx="1"/>
          </p:nvPr>
        </p:nvSpPr>
        <p:spPr>
          <a:xfrm>
            <a:off x="488504" y="1556792"/>
            <a:ext cx="9001000" cy="4392488"/>
          </a:xfrm>
        </p:spPr>
        <p:txBody>
          <a:bodyPr>
            <a:normAutofit/>
          </a:bodyPr>
          <a:lstStyle/>
          <a:p>
            <a:pPr>
              <a:spcBef>
                <a:spcPts val="3000"/>
              </a:spcBef>
            </a:pPr>
            <a:r>
              <a:rPr lang="it-IT" dirty="0">
                <a:ea typeface="ＭＳ Ｐゴシック" pitchFamily="34" charset="-128"/>
              </a:rPr>
              <a:t>A Settembre 2015 il valore quota era pari a </a:t>
            </a:r>
            <a:r>
              <a:rPr lang="it-IT" dirty="0">
                <a:solidFill>
                  <a:srgbClr val="58AB46"/>
                </a:solidFill>
                <a:ea typeface="ＭＳ Ｐゴシック" pitchFamily="34" charset="-128"/>
              </a:rPr>
              <a:t>€ 10,554</a:t>
            </a:r>
          </a:p>
          <a:p>
            <a:pPr>
              <a:spcBef>
                <a:spcPts val="3000"/>
              </a:spcBef>
            </a:pPr>
            <a:r>
              <a:rPr lang="it-IT" dirty="0" smtClean="0">
                <a:ea typeface="ＭＳ Ｐゴシック" pitchFamily="34" charset="-128"/>
              </a:rPr>
              <a:t>All’ottavo </a:t>
            </a:r>
            <a:r>
              <a:rPr lang="it-IT" dirty="0">
                <a:ea typeface="ＭＳ Ｐゴシック" pitchFamily="34" charset="-128"/>
              </a:rPr>
              <a:t>mese di gestione (</a:t>
            </a:r>
            <a:r>
              <a:rPr lang="it-IT" dirty="0" smtClean="0">
                <a:ea typeface="ＭＳ Ｐゴシック" pitchFamily="34" charset="-128"/>
              </a:rPr>
              <a:t>31.05.2016</a:t>
            </a:r>
            <a:r>
              <a:rPr lang="it-IT" dirty="0">
                <a:ea typeface="ＭＳ Ｐゴシック" pitchFamily="34" charset="-128"/>
              </a:rPr>
              <a:t>) si è ottenuta una valorizzazione della quota di </a:t>
            </a:r>
            <a:r>
              <a:rPr lang="it-IT" dirty="0" smtClean="0">
                <a:solidFill>
                  <a:srgbClr val="58AB46"/>
                </a:solidFill>
                <a:ea typeface="ＭＳ Ｐゴシック" pitchFamily="34" charset="-128"/>
              </a:rPr>
              <a:t>0,122 </a:t>
            </a:r>
            <a:r>
              <a:rPr lang="it-IT" dirty="0">
                <a:solidFill>
                  <a:srgbClr val="58AB46"/>
                </a:solidFill>
                <a:ea typeface="ＭＳ Ｐゴシック" pitchFamily="34" charset="-128"/>
              </a:rPr>
              <a:t>Euro</a:t>
            </a:r>
            <a:r>
              <a:rPr lang="it-IT" dirty="0">
                <a:ea typeface="ＭＳ Ｐゴシック" pitchFamily="34" charset="-128"/>
              </a:rPr>
              <a:t>, raggiungendo </a:t>
            </a:r>
            <a:r>
              <a:rPr lang="it-IT" dirty="0">
                <a:solidFill>
                  <a:srgbClr val="58AB46"/>
                </a:solidFill>
                <a:ea typeface="ＭＳ Ｐゴシック" pitchFamily="34" charset="-128"/>
              </a:rPr>
              <a:t>€ </a:t>
            </a:r>
            <a:r>
              <a:rPr lang="it-IT" dirty="0" smtClean="0">
                <a:solidFill>
                  <a:srgbClr val="58AB46"/>
                </a:solidFill>
                <a:ea typeface="ＭＳ Ｐゴシック" pitchFamily="34" charset="-128"/>
              </a:rPr>
              <a:t>10,676</a:t>
            </a:r>
            <a:r>
              <a:rPr lang="it-IT" dirty="0" smtClean="0">
                <a:ea typeface="ＭＳ Ｐゴシック" pitchFamily="34" charset="-128"/>
              </a:rPr>
              <a:t>, </a:t>
            </a:r>
            <a:r>
              <a:rPr lang="it-IT" dirty="0">
                <a:ea typeface="ＭＳ Ｐゴシック" pitchFamily="34" charset="-128"/>
              </a:rPr>
              <a:t>con un incremento dello </a:t>
            </a:r>
            <a:r>
              <a:rPr lang="it-IT" dirty="0" smtClean="0">
                <a:solidFill>
                  <a:srgbClr val="58AB46"/>
                </a:solidFill>
                <a:ea typeface="ＭＳ Ｐゴシック" pitchFamily="34" charset="-128"/>
              </a:rPr>
              <a:t>1,16% </a:t>
            </a:r>
            <a:r>
              <a:rPr lang="it-IT" dirty="0">
                <a:solidFill>
                  <a:srgbClr val="002060"/>
                </a:solidFill>
                <a:ea typeface="ＭＳ Ｐゴシック" pitchFamily="34" charset="-128"/>
              </a:rPr>
              <a:t>(</a:t>
            </a:r>
            <a:r>
              <a:rPr lang="it-IT" dirty="0" smtClean="0">
                <a:solidFill>
                  <a:srgbClr val="58AB46"/>
                </a:solidFill>
                <a:ea typeface="ＭＳ Ｐゴシック" pitchFamily="34" charset="-128"/>
              </a:rPr>
              <a:t>0,85% </a:t>
            </a:r>
            <a:r>
              <a:rPr lang="it-IT" dirty="0">
                <a:solidFill>
                  <a:srgbClr val="002060"/>
                </a:solidFill>
                <a:ea typeface="ＭＳ Ｐゴシック" pitchFamily="34" charset="-128"/>
              </a:rPr>
              <a:t>da inizio 2016)</a:t>
            </a:r>
          </a:p>
          <a:p>
            <a:pPr>
              <a:spcBef>
                <a:spcPts val="3000"/>
              </a:spcBef>
            </a:pPr>
            <a:r>
              <a:rPr lang="it-IT" dirty="0">
                <a:ea typeface="ＭＳ Ｐゴシック" pitchFamily="34" charset="-128"/>
              </a:rPr>
              <a:t>Con una prospettiva di rendimento su base d’anno, al netto delle imposte e delle commissioni e in assenza di variazioni significative di mercato, da inizio gestione dell’</a:t>
            </a:r>
            <a:r>
              <a:rPr lang="it-IT" dirty="0">
                <a:solidFill>
                  <a:srgbClr val="58AB46"/>
                </a:solidFill>
                <a:ea typeface="ＭＳ Ｐゴシック" pitchFamily="34" charset="-128"/>
              </a:rPr>
              <a:t>1,46% </a:t>
            </a:r>
            <a:r>
              <a:rPr lang="it-IT" dirty="0">
                <a:solidFill>
                  <a:srgbClr val="002060"/>
                </a:solidFill>
                <a:ea typeface="ＭＳ Ｐゴシック" pitchFamily="34" charset="-128"/>
              </a:rPr>
              <a:t>e per il 2016 dell’</a:t>
            </a:r>
            <a:r>
              <a:rPr lang="it-IT" dirty="0">
                <a:solidFill>
                  <a:srgbClr val="58AB46"/>
                </a:solidFill>
                <a:ea typeface="ＭＳ Ｐゴシック" pitchFamily="34" charset="-128"/>
              </a:rPr>
              <a:t>1,22%</a:t>
            </a:r>
            <a:endParaRPr lang="it-IT" dirty="0">
              <a:solidFill>
                <a:srgbClr val="002060"/>
              </a:solidFill>
              <a:ea typeface="ＭＳ Ｐゴシック" pitchFamily="34" charset="-128"/>
            </a:endParaRPr>
          </a:p>
          <a:p>
            <a:pPr fontAlgn="b"/>
            <a:r>
              <a:rPr lang="it-IT" dirty="0">
                <a:ea typeface="ＭＳ Ｐゴシック" pitchFamily="34" charset="-128"/>
              </a:rPr>
              <a:t>L’attivo netto destinato alle prestazioni (ANDP) al </a:t>
            </a:r>
            <a:r>
              <a:rPr lang="it-IT" dirty="0" smtClean="0">
                <a:ea typeface="ＭＳ Ｐゴシック" pitchFamily="34" charset="-128"/>
              </a:rPr>
              <a:t>31 maggio 2016 </a:t>
            </a:r>
            <a:r>
              <a:rPr lang="it-IT" dirty="0">
                <a:ea typeface="ＭＳ Ｐゴシック" pitchFamily="34" charset="-128"/>
              </a:rPr>
              <a:t>è stato pari a </a:t>
            </a:r>
            <a:r>
              <a:rPr lang="it-IT" dirty="0">
                <a:solidFill>
                  <a:srgbClr val="58AB46"/>
                </a:solidFill>
                <a:ea typeface="ＭＳ Ｐゴシック" pitchFamily="34" charset="-128"/>
              </a:rPr>
              <a:t>€ 35.232.597,64</a:t>
            </a:r>
            <a:r>
              <a:rPr lang="it-IT" i="1" dirty="0"/>
              <a:t> </a:t>
            </a:r>
          </a:p>
          <a:p>
            <a:pPr>
              <a:spcBef>
                <a:spcPts val="3000"/>
              </a:spcBef>
            </a:pPr>
            <a:r>
              <a:rPr lang="it-IT" dirty="0" smtClean="0">
                <a:ea typeface="ＭＳ Ｐゴシック" pitchFamily="34" charset="-128"/>
              </a:rPr>
              <a:t>Per </a:t>
            </a:r>
            <a:r>
              <a:rPr lang="it-IT" dirty="0">
                <a:ea typeface="ＭＳ Ｐゴシック" pitchFamily="34" charset="-128"/>
              </a:rPr>
              <a:t>saperne di più: http://www.fondoperseosirio.it/comparto-di-investimento/ </a:t>
            </a:r>
            <a:endParaRPr lang="it-IT" dirty="0">
              <a:ln>
                <a:solidFill>
                  <a:schemeClr val="tx1"/>
                </a:solidFill>
              </a:ln>
              <a:solidFill>
                <a:schemeClr val="tx1"/>
              </a:solidFill>
              <a:ea typeface="ＭＳ Ｐゴシック" pitchFamily="34" charset="-128"/>
            </a:endParaRPr>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33</a:t>
            </a:fld>
            <a:endParaRPr lang="it-IT"/>
          </a:p>
        </p:txBody>
      </p:sp>
    </p:spTree>
    <p:extLst>
      <p:ext uri="{BB962C8B-B14F-4D97-AF65-F5344CB8AC3E}">
        <p14:creationId xmlns:p14="http://schemas.microsoft.com/office/powerpoint/2010/main" val="391908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PROSPETTO </a:t>
            </a:r>
            <a:r>
              <a:rPr lang="it-IT" dirty="0"/>
              <a:t>U</a:t>
            </a:r>
            <a:r>
              <a:rPr lang="it-IT" dirty="0" smtClean="0"/>
              <a:t>FFICIALE</a:t>
            </a:r>
            <a:endParaRPr lang="it-IT" dirty="0"/>
          </a:p>
        </p:txBody>
      </p:sp>
      <p:sp>
        <p:nvSpPr>
          <p:cNvPr id="4" name="Segnaposto piè di pagina 3"/>
          <p:cNvSpPr>
            <a:spLocks noGrp="1"/>
          </p:cNvSpPr>
          <p:nvPr>
            <p:ph type="ftr" sz="quarter" idx="10"/>
          </p:nvPr>
        </p:nvSpPr>
        <p:spPr/>
        <p:txBody>
          <a:bodyPr/>
          <a:lstStyle/>
          <a:p>
            <a:pPr>
              <a:defRPr/>
            </a:pPr>
            <a:r>
              <a:rPr lang="it-IT" smtClean="0"/>
              <a:t>FONDO PERSEO SIRIO Iscritto al n. 164 dell’Albo COVIP Sede legale: via degli Scialoja, 3 - 00196 Roma</a:t>
            </a:r>
            <a:endParaRPr lang="it-IT" dirty="0"/>
          </a:p>
        </p:txBody>
      </p:sp>
      <p:sp>
        <p:nvSpPr>
          <p:cNvPr id="5" name="Segnaposto numero diapositiva 4"/>
          <p:cNvSpPr>
            <a:spLocks noGrp="1"/>
          </p:cNvSpPr>
          <p:nvPr>
            <p:ph type="sldNum" sz="quarter" idx="11"/>
          </p:nvPr>
        </p:nvSpPr>
        <p:spPr/>
        <p:txBody>
          <a:bodyPr/>
          <a:lstStyle/>
          <a:p>
            <a:pPr>
              <a:defRPr/>
            </a:pPr>
            <a:fld id="{95904E82-99A9-4D3B-A23D-537F45650900}" type="slidenum">
              <a:rPr lang="it-IT" smtClean="0"/>
              <a:pPr>
                <a:defRPr/>
              </a:pPr>
              <a:t>34</a:t>
            </a:fld>
            <a:endParaRPr lang="it-IT"/>
          </a:p>
        </p:txBody>
      </p:sp>
      <p:graphicFrame>
        <p:nvGraphicFramePr>
          <p:cNvPr id="6" name="Tabella 5"/>
          <p:cNvGraphicFramePr>
            <a:graphicFrameLocks noGrp="1"/>
          </p:cNvGraphicFramePr>
          <p:nvPr>
            <p:extLst>
              <p:ext uri="{D42A27DB-BD31-4B8C-83A1-F6EECF244321}">
                <p14:modId xmlns:p14="http://schemas.microsoft.com/office/powerpoint/2010/main" val="448568374"/>
              </p:ext>
            </p:extLst>
          </p:nvPr>
        </p:nvGraphicFramePr>
        <p:xfrm>
          <a:off x="2360712" y="980728"/>
          <a:ext cx="5328590" cy="5256603"/>
        </p:xfrm>
        <a:graphic>
          <a:graphicData uri="http://schemas.openxmlformats.org/drawingml/2006/table">
            <a:tbl>
              <a:tblPr/>
              <a:tblGrid>
                <a:gridCol w="423745"/>
                <a:gridCol w="688586"/>
                <a:gridCol w="593242"/>
                <a:gridCol w="593242"/>
                <a:gridCol w="593242"/>
                <a:gridCol w="593242"/>
                <a:gridCol w="900459"/>
                <a:gridCol w="942832"/>
              </a:tblGrid>
              <a:tr h="309211">
                <a:tc gridSpan="8">
                  <a:txBody>
                    <a:bodyPr/>
                    <a:lstStyle/>
                    <a:p>
                      <a:pPr algn="ctr" fontAlgn="ctr"/>
                      <a:r>
                        <a:rPr lang="it-IT" sz="800" b="1" i="0" u="none" strike="noStrike" dirty="0">
                          <a:effectLst/>
                          <a:latin typeface="Arial"/>
                        </a:rPr>
                        <a:t>FONDO NAZIONALE PENSIONE COMPLEMENTARE PERSEO SIRIO in forma abbreviata FONDO PERSEO SIRIO</a:t>
                      </a:r>
                    </a:p>
                  </a:txBody>
                  <a:tcPr marL="9525" marR="9525" marT="9525" marB="0" anchor="ctr">
                    <a:lnL>
                      <a:noFill/>
                    </a:lnL>
                    <a:lnR>
                      <a:noFill/>
                    </a:lnR>
                    <a:lnT>
                      <a:noFill/>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4606">
                <a:tc gridSpan="8">
                  <a:txBody>
                    <a:bodyPr/>
                    <a:lstStyle/>
                    <a:p>
                      <a:pPr algn="ctr" fontAlgn="b"/>
                      <a:r>
                        <a:rPr lang="it-IT" sz="800" b="0" i="0" u="none" strike="noStrike">
                          <a:effectLst/>
                          <a:latin typeface="Arial"/>
                        </a:rPr>
                        <a:t>Iscritto nell'apposito albo in data 21/11/2011 al n° 164.</a:t>
                      </a:r>
                    </a:p>
                  </a:txBody>
                  <a:tcPr marL="9525" marR="9525" marT="9525" marB="0" anchor="b">
                    <a:lnL>
                      <a:noFill/>
                    </a:lnL>
                    <a:lnR>
                      <a:noFill/>
                    </a:lnR>
                    <a:lnT>
                      <a:noFill/>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4606">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r>
              <a:tr h="154606">
                <a:tc gridSpan="8">
                  <a:txBody>
                    <a:bodyPr/>
                    <a:lstStyle/>
                    <a:p>
                      <a:pPr algn="ctr" fontAlgn="b"/>
                      <a:r>
                        <a:rPr lang="it-IT" sz="800" b="0" i="0" u="none" strike="noStrike">
                          <a:effectLst/>
                          <a:latin typeface="Arial"/>
                        </a:rPr>
                        <a:t>PROSPETTO DELLA COMPOSIZIONE E DEL VALORE DEL PATRIMONIO</a:t>
                      </a:r>
                    </a:p>
                  </a:txBody>
                  <a:tcPr marL="9525" marR="9525" marT="9525" marB="0" anchor="b">
                    <a:lnL>
                      <a:noFill/>
                    </a:lnL>
                    <a:lnR>
                      <a:noFill/>
                    </a:lnR>
                    <a:lnT>
                      <a:noFill/>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4606">
                <a:tc gridSpan="8">
                  <a:txBody>
                    <a:bodyPr/>
                    <a:lstStyle/>
                    <a:p>
                      <a:pPr algn="ctr" fontAlgn="b"/>
                      <a:r>
                        <a:rPr lang="it-IT" sz="800" b="0" i="0" u="none" strike="noStrike">
                          <a:effectLst/>
                          <a:latin typeface="Arial"/>
                        </a:rPr>
                        <a:t>COMPARTO GARANZIA</a:t>
                      </a:r>
                    </a:p>
                  </a:txBody>
                  <a:tcPr marL="9525" marR="9525" marT="9525" marB="0" anchor="b">
                    <a:lnL>
                      <a:noFill/>
                    </a:lnL>
                    <a:lnR>
                      <a:noFill/>
                    </a:lnR>
                    <a:lnT>
                      <a:noFill/>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4606">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r>
              <a:tr h="154606">
                <a:tc gridSpan="5">
                  <a:txBody>
                    <a:bodyPr/>
                    <a:lstStyle/>
                    <a:p>
                      <a:pPr algn="r" fontAlgn="b"/>
                      <a:r>
                        <a:rPr lang="it-IT" sz="800" b="0" i="0" u="none" strike="noStrike">
                          <a:effectLst/>
                          <a:latin typeface="Arial"/>
                        </a:rPr>
                        <a:t>VALORIZZAZIONE DEL </a:t>
                      </a:r>
                    </a:p>
                  </a:txBody>
                  <a:tcPr marL="9525" marR="9525" marT="9525" marB="0" anchor="b">
                    <a:lnL>
                      <a:noFill/>
                    </a:lnL>
                    <a:lnR>
                      <a:noFill/>
                    </a:lnR>
                    <a:lnT>
                      <a:noFill/>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3">
                  <a:txBody>
                    <a:bodyPr/>
                    <a:lstStyle/>
                    <a:p>
                      <a:pPr algn="l" fontAlgn="b"/>
                      <a:r>
                        <a:rPr lang="it-IT" sz="800" b="0" i="0" u="none" strike="noStrike">
                          <a:effectLst/>
                          <a:latin typeface="Arial"/>
                        </a:rPr>
                        <a:t>31/05/2016</a:t>
                      </a:r>
                    </a:p>
                  </a:txBody>
                  <a:tcPr marL="9525" marR="9525" marT="9525" marB="0" anchor="b">
                    <a:lnL>
                      <a:noFill/>
                    </a:lnL>
                    <a:lnR>
                      <a:noFill/>
                    </a:lnR>
                    <a:lnT>
                      <a:noFill/>
                    </a:lnT>
                    <a:lnB>
                      <a:noFill/>
                    </a:lnB>
                  </a:tcPr>
                </a:tc>
                <a:tc hMerge="1">
                  <a:txBody>
                    <a:bodyPr/>
                    <a:lstStyle/>
                    <a:p>
                      <a:endParaRPr lang="it-IT"/>
                    </a:p>
                  </a:txBody>
                  <a:tcPr/>
                </a:tc>
                <a:tc hMerge="1">
                  <a:txBody>
                    <a:bodyPr/>
                    <a:lstStyle/>
                    <a:p>
                      <a:endParaRPr lang="it-IT"/>
                    </a:p>
                  </a:txBody>
                  <a:tcPr/>
                </a:tc>
              </a:tr>
              <a:tr h="154606">
                <a:tc gridSpan="8">
                  <a:txBody>
                    <a:bodyPr/>
                    <a:lstStyle/>
                    <a:p>
                      <a:pPr algn="ctr" fontAlgn="b"/>
                      <a:r>
                        <a:rPr lang="it-IT" sz="800" b="0" i="0" u="none" strike="noStrike">
                          <a:effectLst/>
                          <a:latin typeface="Arial"/>
                        </a:rPr>
                        <a:t>(valori espressi in €)</a:t>
                      </a:r>
                    </a:p>
                  </a:txBody>
                  <a:tcPr marL="9525" marR="9525" marT="9525" marB="0" anchor="b">
                    <a:lnL>
                      <a:noFill/>
                    </a:lnL>
                    <a:lnR>
                      <a:noFill/>
                    </a:lnR>
                    <a:lnT>
                      <a:noFill/>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4606">
                <a:tc>
                  <a:txBody>
                    <a:bodyPr/>
                    <a:lstStyle/>
                    <a:p>
                      <a:pPr algn="l" fontAlgn="b"/>
                      <a:endParaRPr lang="it-IT" sz="800" b="0" i="0" u="none" strike="noStrike">
                        <a:effectLst/>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it-IT" sz="800" b="1" i="0" u="none" strike="noStrike">
                          <a:effectLst/>
                          <a:latin typeface="Arial"/>
                        </a:rPr>
                        <a:t>31/05/2016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it-IT" sz="800" b="0" i="0" u="none" strike="noStrike">
                          <a:effectLst/>
                          <a:latin typeface="Arial"/>
                        </a:rPr>
                        <a:t>Investimenti diretti</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800" b="0" i="0" u="none" strike="noStrike">
                          <a:effectLst/>
                          <a:latin typeface="Arial"/>
                        </a:rPr>
                        <a:t>                      -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800" b="0" i="0" u="none" strike="noStrike" dirty="0">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it-IT" sz="800" b="0" i="0" u="none" strike="noStrike">
                          <a:effectLst/>
                          <a:latin typeface="Arial"/>
                        </a:rPr>
                        <a:t>Investimenti in gestione</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800" b="0" i="0" u="none" strike="noStrike">
                          <a:effectLst/>
                          <a:latin typeface="Arial"/>
                        </a:rPr>
                        <a:t>  35.061.717,81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l" fontAlgn="b"/>
                      <a:r>
                        <a:rPr lang="it-IT" sz="800" b="0" i="0" u="none" strike="noStrike">
                          <a:effectLst/>
                          <a:latin typeface="Arial"/>
                        </a:rPr>
                        <a:t>Attività della gestione amministrativa</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800" b="0" i="0" u="none" strike="noStrike">
                          <a:effectLst/>
                          <a:latin typeface="Arial"/>
                        </a:rPr>
                        <a:t>                      -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l" fontAlgn="b"/>
                      <a:r>
                        <a:rPr lang="it-IT" sz="800" b="0" i="0" u="none" strike="noStrike">
                          <a:effectLst/>
                          <a:latin typeface="Arial"/>
                        </a:rPr>
                        <a:t>Proventi maturati e non riscossi</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it-IT"/>
                    </a:p>
                  </a:txBody>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800" b="0" i="0" u="none" strike="noStrike">
                          <a:effectLst/>
                          <a:latin typeface="Arial"/>
                        </a:rPr>
                        <a:t>       112.460,09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it-IT" sz="800" b="0" i="0" u="none" strike="noStrike">
                          <a:effectLst/>
                          <a:latin typeface="Arial"/>
                        </a:rPr>
                        <a:t>Crediti d'imposta</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800" b="0" i="0" u="none" strike="noStrike">
                          <a:effectLst/>
                          <a:latin typeface="Arial"/>
                        </a:rPr>
                        <a:t>       142.539,00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54606">
                <a:tc>
                  <a:txBody>
                    <a:bodyPr/>
                    <a:lstStyle/>
                    <a:p>
                      <a:pPr algn="ctr" fontAlgn="b"/>
                      <a:r>
                        <a:rPr lang="it-IT" sz="800" b="0" i="0" u="none" strike="noStrike">
                          <a:effectLst/>
                          <a:latin typeface="Arial"/>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it-IT" sz="800" b="1" i="1" u="none" strike="noStrike">
                          <a:effectLst/>
                          <a:latin typeface="Arial"/>
                        </a:rPr>
                        <a:t>TOTALE ATTIVITA'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1" i="1" u="none" strike="noStrike">
                          <a:effectLst/>
                          <a:latin typeface="Arial"/>
                        </a:rPr>
                        <a:t>   35.316.716,90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l" fontAlgn="b"/>
                      <a:r>
                        <a:rPr lang="it-IT" sz="800" b="0" i="0" u="none" strike="noStrike">
                          <a:effectLst/>
                          <a:latin typeface="Arial"/>
                        </a:rPr>
                        <a:t>Passività della gestione previdenziale</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800" b="0" i="0" u="none" strike="noStrike">
                          <a:effectLst/>
                          <a:latin typeface="Arial"/>
                        </a:rPr>
                        <a:t>         39.351,61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l" fontAlgn="b"/>
                      <a:r>
                        <a:rPr lang="it-IT" sz="800" b="0" i="0" u="none" strike="noStrike">
                          <a:effectLst/>
                          <a:latin typeface="Arial"/>
                        </a:rPr>
                        <a:t>Passività della gestione finanziaria</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it-IT"/>
                    </a:p>
                  </a:txBody>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800" b="0" i="0" u="none" strike="noStrike">
                          <a:effectLst/>
                          <a:latin typeface="Arial"/>
                        </a:rPr>
                        <a:t>                      -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l" fontAlgn="b"/>
                      <a:r>
                        <a:rPr lang="it-IT" sz="800" b="0" i="0" u="none" strike="noStrike">
                          <a:effectLst/>
                          <a:latin typeface="Arial"/>
                        </a:rPr>
                        <a:t>Passività della gestione amministrativa</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800" b="0" i="0" u="none" strike="noStrike">
                          <a:effectLst/>
                          <a:latin typeface="Arial"/>
                        </a:rPr>
                        <a:t>           4.633,88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l" fontAlgn="b"/>
                      <a:r>
                        <a:rPr lang="it-IT" sz="800" b="0" i="0" u="none" strike="noStrike">
                          <a:effectLst/>
                          <a:latin typeface="Arial"/>
                        </a:rPr>
                        <a:t>Oneri maturati e non liquidati</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it-IT"/>
                    </a:p>
                  </a:txBody>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800" b="0" i="0" u="none" strike="noStrike">
                          <a:effectLst/>
                          <a:latin typeface="Arial"/>
                        </a:rPr>
                        <a:t>         40.133,77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it-IT" sz="800" b="0" i="0" u="none" strike="noStrike">
                          <a:effectLst/>
                          <a:latin typeface="Arial"/>
                        </a:rPr>
                        <a:t>Debiti d'imposta</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800" b="0" i="0" u="none" strike="noStrike">
                          <a:effectLst/>
                          <a:latin typeface="Arial"/>
                        </a:rPr>
                        <a:t>                      -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54606">
                <a:tc>
                  <a:txBody>
                    <a:bodyPr/>
                    <a:lstStyle/>
                    <a:p>
                      <a:pPr algn="ctr" fontAlgn="b"/>
                      <a:r>
                        <a:rPr lang="it-IT" sz="800" b="0" i="0" u="none" strike="noStrike">
                          <a:effectLst/>
                          <a:latin typeface="Arial"/>
                        </a:rPr>
                        <a:t>(B)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it-IT" sz="800" b="1" i="1" u="none" strike="noStrike">
                          <a:effectLst/>
                          <a:latin typeface="Arial"/>
                        </a:rPr>
                        <a:t>TOTALE PASSIVITA'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it-IT" sz="800" b="0" i="0" u="none" strike="noStrike">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1" i="1" u="none" strike="noStrike">
                          <a:effectLst/>
                          <a:latin typeface="Arial"/>
                        </a:rPr>
                        <a:t>          84.119,26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606">
                <a:tc>
                  <a:txBody>
                    <a:bodyPr/>
                    <a:lstStyle/>
                    <a:p>
                      <a:pPr algn="ctr" fontAlgn="b"/>
                      <a:r>
                        <a:rPr lang="it-IT" sz="800" b="0" i="0" u="none" strike="noStrike">
                          <a:effectLst/>
                          <a:latin typeface="Arial"/>
                        </a:rPr>
                        <a:t>(A - 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it-IT" sz="800" b="1" i="1" u="none" strike="noStrike">
                          <a:effectLst/>
                          <a:latin typeface="Arial"/>
                        </a:rPr>
                        <a:t>ATTIVO NETTO DESTINATO ALLE PRESTAZIONI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1" i="1" u="none" strike="noStrike" dirty="0">
                          <a:effectLst/>
                          <a:latin typeface="Arial"/>
                        </a:rPr>
                        <a:t>   35.232.597,64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3">
                  <a:txBody>
                    <a:bodyPr/>
                    <a:lstStyle/>
                    <a:p>
                      <a:pPr algn="l" fontAlgn="b"/>
                      <a:r>
                        <a:rPr lang="it-IT" sz="800" b="0" i="1" u="none" strike="noStrike">
                          <a:effectLst/>
                          <a:latin typeface="Arial"/>
                        </a:rPr>
                        <a:t>Numero delle quote in essere</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it-IT"/>
                    </a:p>
                  </a:txBody>
                  <a:tcPr/>
                </a:tc>
                <a:tc hMerge="1">
                  <a:txBody>
                    <a:bodyPr/>
                    <a:lstStyle/>
                    <a:p>
                      <a:endParaRPr lang="it-IT"/>
                    </a:p>
                  </a:txBody>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it-IT" sz="800" b="0" i="0" u="none" strike="noStrike">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it-IT" sz="800" b="0" i="1" u="none" strike="noStrike">
                          <a:effectLst/>
                          <a:latin typeface="Arial"/>
                        </a:rPr>
                        <a:t>   3.300.169,246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54606">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3">
                  <a:txBody>
                    <a:bodyPr/>
                    <a:lstStyle/>
                    <a:p>
                      <a:pPr algn="l" fontAlgn="b"/>
                      <a:r>
                        <a:rPr lang="it-IT" sz="800" b="0" i="1" u="none" strike="noStrike">
                          <a:effectLst/>
                          <a:latin typeface="Arial"/>
                        </a:rPr>
                        <a:t>Valore unitario della quota</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a:txBody>
                    <a:bodyPr/>
                    <a:lstStyle/>
                    <a:p>
                      <a:pPr algn="l" fontAlgn="b"/>
                      <a:r>
                        <a:rPr lang="it-IT" sz="800" b="0" i="0" u="none" strike="noStrike">
                          <a:effectLst/>
                          <a:latin typeface="Arial"/>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800" b="0" i="1" u="none" strike="noStrike">
                          <a:effectLst/>
                          <a:latin typeface="Arial"/>
                        </a:rPr>
                        <a:t>               10,676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54606">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54606">
                <a:tc>
                  <a:txBody>
                    <a:bodyPr/>
                    <a:lstStyle/>
                    <a:p>
                      <a:pPr algn="l" fontAlgn="b"/>
                      <a:r>
                        <a:rPr lang="it-IT" sz="800" b="0" i="0" u="none" strike="noStrike">
                          <a:effectLst/>
                          <a:latin typeface="Arial"/>
                        </a:rPr>
                        <a:t>Roma,</a:t>
                      </a:r>
                    </a:p>
                  </a:txBody>
                  <a:tcPr marL="9525" marR="9525" marT="9525" marB="0" anchor="b">
                    <a:lnL>
                      <a:noFill/>
                    </a:lnL>
                    <a:lnR>
                      <a:noFill/>
                    </a:lnR>
                    <a:lnT>
                      <a:noFill/>
                    </a:lnT>
                    <a:lnB>
                      <a:noFill/>
                    </a:lnB>
                  </a:tcPr>
                </a:tc>
                <a:tc>
                  <a:txBody>
                    <a:bodyPr/>
                    <a:lstStyle/>
                    <a:p>
                      <a:pPr algn="l" fontAlgn="b"/>
                      <a:r>
                        <a:rPr lang="it-IT" sz="800" b="0" i="0" u="none" strike="noStrike">
                          <a:effectLst/>
                          <a:latin typeface="Arial"/>
                        </a:rPr>
                        <a:t>07/06/2016</a:t>
                      </a: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a:effectLst/>
                        <a:latin typeface="Arial"/>
                      </a:endParaRPr>
                    </a:p>
                  </a:txBody>
                  <a:tcPr marL="9525" marR="9525" marT="9525" marB="0" anchor="b">
                    <a:lnL>
                      <a:noFill/>
                    </a:lnL>
                    <a:lnR>
                      <a:noFill/>
                    </a:lnR>
                    <a:lnT>
                      <a:noFill/>
                    </a:lnT>
                    <a:lnB>
                      <a:noFill/>
                    </a:lnB>
                  </a:tcPr>
                </a:tc>
                <a:tc>
                  <a:txBody>
                    <a:bodyPr/>
                    <a:lstStyle/>
                    <a:p>
                      <a:pPr algn="l" fontAlgn="b"/>
                      <a:endParaRPr lang="it-IT" sz="800" b="0" i="0" u="none" strike="noStrike" dirty="0">
                        <a:effectLst/>
                        <a:latin typeface="Arial"/>
                      </a:endParaRP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2234101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arrotondato 7"/>
          <p:cNvSpPr/>
          <p:nvPr/>
        </p:nvSpPr>
        <p:spPr bwMode="auto">
          <a:xfrm>
            <a:off x="5025008" y="3140968"/>
            <a:ext cx="3960440" cy="165618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charset="0"/>
            </a:endParaRPr>
          </a:p>
        </p:txBody>
      </p:sp>
      <p:sp>
        <p:nvSpPr>
          <p:cNvPr id="7" name="Ovale 6"/>
          <p:cNvSpPr/>
          <p:nvPr/>
        </p:nvSpPr>
        <p:spPr bwMode="auto">
          <a:xfrm>
            <a:off x="7185248" y="1772816"/>
            <a:ext cx="2124236" cy="115212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2" name="Titolo 1"/>
          <p:cNvSpPr>
            <a:spLocks noGrp="1"/>
          </p:cNvSpPr>
          <p:nvPr>
            <p:ph type="title"/>
          </p:nvPr>
        </p:nvSpPr>
        <p:spPr/>
        <p:txBody>
          <a:bodyPr/>
          <a:lstStyle/>
          <a:p>
            <a:r>
              <a:rPr lang="it-IT" dirty="0"/>
              <a:t>Il valore quota</a:t>
            </a:r>
          </a:p>
        </p:txBody>
      </p:sp>
      <p:sp>
        <p:nvSpPr>
          <p:cNvPr id="4" name="Segnaposto piè di pagina 3"/>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5" name="Segnaposto numero diapositiva 4"/>
          <p:cNvSpPr>
            <a:spLocks noGrp="1"/>
          </p:cNvSpPr>
          <p:nvPr>
            <p:ph type="sldNum" sz="quarter" idx="11"/>
          </p:nvPr>
        </p:nvSpPr>
        <p:spPr/>
        <p:txBody>
          <a:bodyPr/>
          <a:lstStyle/>
          <a:p>
            <a:pPr>
              <a:defRPr/>
            </a:pPr>
            <a:fld id="{95904E82-99A9-4D3B-A23D-537F45650900}" type="slidenum">
              <a:rPr lang="it-IT" smtClean="0"/>
              <a:pPr>
                <a:defRPr/>
              </a:pPr>
              <a:t>35</a:t>
            </a:fld>
            <a:endParaRPr lang="it-IT"/>
          </a:p>
        </p:txBody>
      </p:sp>
      <p:cxnSp>
        <p:nvCxnSpPr>
          <p:cNvPr id="11" name="Connettore 1 10"/>
          <p:cNvCxnSpPr/>
          <p:nvPr/>
        </p:nvCxnSpPr>
        <p:spPr bwMode="auto">
          <a:xfrm>
            <a:off x="7797316" y="2868736"/>
            <a:ext cx="0" cy="272232"/>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10" name="Grafico 9"/>
          <p:cNvGraphicFramePr>
            <a:graphicFrameLocks/>
          </p:cNvGraphicFramePr>
          <p:nvPr>
            <p:extLst>
              <p:ext uri="{D42A27DB-BD31-4B8C-83A1-F6EECF244321}">
                <p14:modId xmlns:p14="http://schemas.microsoft.com/office/powerpoint/2010/main" val="1066159250"/>
              </p:ext>
            </p:extLst>
          </p:nvPr>
        </p:nvGraphicFramePr>
        <p:xfrm>
          <a:off x="596516" y="1268760"/>
          <a:ext cx="8712968" cy="47525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afico 11"/>
          <p:cNvGraphicFramePr>
            <a:graphicFrameLocks/>
          </p:cNvGraphicFramePr>
          <p:nvPr>
            <p:extLst>
              <p:ext uri="{D42A27DB-BD31-4B8C-83A1-F6EECF244321}">
                <p14:modId xmlns:p14="http://schemas.microsoft.com/office/powerpoint/2010/main" val="1969099972"/>
              </p:ext>
            </p:extLst>
          </p:nvPr>
        </p:nvGraphicFramePr>
        <p:xfrm>
          <a:off x="5025008" y="3192772"/>
          <a:ext cx="3654152" cy="23077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4"/>
          <p:cNvPicPr>
            <a:picLocks noChangeAspect="1" noChangeArrowheads="1"/>
          </p:cNvPicPr>
          <p:nvPr/>
        </p:nvPicPr>
        <p:blipFill>
          <a:blip r:embed="rId2" cstate="print"/>
          <a:srcRect/>
          <a:stretch>
            <a:fillRect/>
          </a:stretch>
        </p:blipFill>
        <p:spPr bwMode="auto">
          <a:xfrm>
            <a:off x="1500188" y="954088"/>
            <a:ext cx="7480300" cy="5614987"/>
          </a:xfrm>
          <a:prstGeom prst="rect">
            <a:avLst/>
          </a:prstGeom>
          <a:noFill/>
          <a:ln w="9525">
            <a:noFill/>
            <a:miter lim="800000"/>
            <a:headEnd/>
            <a:tailEnd/>
          </a:ln>
        </p:spPr>
      </p:pic>
      <p:sp>
        <p:nvSpPr>
          <p:cNvPr id="57346" name="Titolo 1"/>
          <p:cNvSpPr>
            <a:spLocks noGrp="1"/>
          </p:cNvSpPr>
          <p:nvPr>
            <p:ph type="title"/>
          </p:nvPr>
        </p:nvSpPr>
        <p:spPr>
          <a:xfrm>
            <a:off x="74613" y="0"/>
            <a:ext cx="8853487" cy="865188"/>
          </a:xfrm>
        </p:spPr>
        <p:txBody>
          <a:bodyPr/>
          <a:lstStyle/>
          <a:p>
            <a:r>
              <a:rPr lang="it-IT" dirty="0">
                <a:ea typeface="ＭＳ Ｐゴシック" pitchFamily="34" charset="-128"/>
              </a:rPr>
              <a:t>Leggere la propria posizione (optante)</a:t>
            </a:r>
          </a:p>
        </p:txBody>
      </p:sp>
      <p:sp>
        <p:nvSpPr>
          <p:cNvPr id="57347" name="Ovale 4"/>
          <p:cNvSpPr>
            <a:spLocks noChangeArrowheads="1"/>
          </p:cNvSpPr>
          <p:nvPr/>
        </p:nvSpPr>
        <p:spPr bwMode="auto">
          <a:xfrm>
            <a:off x="1676400" y="1054100"/>
            <a:ext cx="701675" cy="144463"/>
          </a:xfrm>
          <a:prstGeom prst="ellipse">
            <a:avLst/>
          </a:prstGeom>
          <a:noFill/>
          <a:ln w="9525">
            <a:solidFill>
              <a:srgbClr val="FF0000"/>
            </a:solidFill>
            <a:round/>
            <a:headEnd/>
            <a:tailEnd/>
          </a:ln>
        </p:spPr>
        <p:txBody>
          <a:bodyPr/>
          <a:lstStyle/>
          <a:p>
            <a:endParaRPr lang="it-IT"/>
          </a:p>
        </p:txBody>
      </p:sp>
      <p:sp>
        <p:nvSpPr>
          <p:cNvPr id="57348" name="Ovale 7"/>
          <p:cNvSpPr>
            <a:spLocks noChangeArrowheads="1"/>
          </p:cNvSpPr>
          <p:nvPr/>
        </p:nvSpPr>
        <p:spPr bwMode="auto">
          <a:xfrm>
            <a:off x="1676400" y="1509713"/>
            <a:ext cx="701675" cy="142875"/>
          </a:xfrm>
          <a:prstGeom prst="ellipse">
            <a:avLst/>
          </a:prstGeom>
          <a:noFill/>
          <a:ln w="9525">
            <a:solidFill>
              <a:srgbClr val="FF0000"/>
            </a:solidFill>
            <a:round/>
            <a:headEnd/>
            <a:tailEnd/>
          </a:ln>
        </p:spPr>
        <p:txBody>
          <a:bodyPr/>
          <a:lstStyle/>
          <a:p>
            <a:endParaRPr lang="it-IT"/>
          </a:p>
        </p:txBody>
      </p:sp>
      <p:sp>
        <p:nvSpPr>
          <p:cNvPr id="57349" name="CasellaDiTesto 6"/>
          <p:cNvSpPr txBox="1">
            <a:spLocks noChangeArrowheads="1"/>
          </p:cNvSpPr>
          <p:nvPr/>
        </p:nvSpPr>
        <p:spPr bwMode="auto">
          <a:xfrm>
            <a:off x="193675" y="974725"/>
            <a:ext cx="1016000" cy="584200"/>
          </a:xfrm>
          <a:prstGeom prst="rect">
            <a:avLst/>
          </a:prstGeom>
          <a:noFill/>
          <a:ln w="3175">
            <a:solidFill>
              <a:srgbClr val="FF0000"/>
            </a:solidFill>
            <a:miter lim="800000"/>
            <a:headEnd/>
            <a:tailEnd/>
          </a:ln>
        </p:spPr>
        <p:txBody>
          <a:bodyPr>
            <a:spAutoFit/>
          </a:bodyPr>
          <a:lstStyle/>
          <a:p>
            <a:r>
              <a:rPr lang="it-IT" sz="800"/>
              <a:t>28% dell</a:t>
            </a:r>
            <a:r>
              <a:rPr lang="it-IT" altLang="it-IT" sz="800"/>
              <a:t>’</a:t>
            </a:r>
            <a:r>
              <a:rPr lang="it-IT" sz="800"/>
              <a:t>accanton</a:t>
            </a:r>
            <a:r>
              <a:rPr lang="it-IT" sz="800" u="sng"/>
              <a:t>a</a:t>
            </a:r>
            <a:r>
              <a:rPr lang="it-IT" sz="800"/>
              <a:t>mento mensile al TFR</a:t>
            </a:r>
          </a:p>
        </p:txBody>
      </p:sp>
      <p:sp>
        <p:nvSpPr>
          <p:cNvPr id="57350" name="CasellaDiTesto 11"/>
          <p:cNvSpPr txBox="1">
            <a:spLocks noChangeArrowheads="1"/>
          </p:cNvSpPr>
          <p:nvPr/>
        </p:nvSpPr>
        <p:spPr bwMode="auto">
          <a:xfrm>
            <a:off x="193675" y="1819275"/>
            <a:ext cx="1016000" cy="461963"/>
          </a:xfrm>
          <a:prstGeom prst="rect">
            <a:avLst/>
          </a:prstGeom>
          <a:noFill/>
          <a:ln w="3175">
            <a:solidFill>
              <a:srgbClr val="FF0000"/>
            </a:solidFill>
            <a:miter lim="800000"/>
            <a:headEnd/>
            <a:tailEnd/>
          </a:ln>
        </p:spPr>
        <p:txBody>
          <a:bodyPr>
            <a:spAutoFit/>
          </a:bodyPr>
          <a:lstStyle/>
          <a:p>
            <a:r>
              <a:rPr lang="it-IT" sz="800"/>
              <a:t>Incentivo a carico dello stato (1,2%)</a:t>
            </a:r>
          </a:p>
        </p:txBody>
      </p:sp>
      <p:cxnSp>
        <p:nvCxnSpPr>
          <p:cNvPr id="57351" name="Connettore 1 10"/>
          <p:cNvCxnSpPr>
            <a:cxnSpLocks noChangeShapeType="1"/>
            <a:stCxn id="57347" idx="2"/>
          </p:cNvCxnSpPr>
          <p:nvPr/>
        </p:nvCxnSpPr>
        <p:spPr bwMode="auto">
          <a:xfrm flipH="1">
            <a:off x="1209675" y="1125538"/>
            <a:ext cx="466725" cy="141287"/>
          </a:xfrm>
          <a:prstGeom prst="line">
            <a:avLst/>
          </a:prstGeom>
          <a:noFill/>
          <a:ln w="9525">
            <a:solidFill>
              <a:srgbClr val="FF0000"/>
            </a:solidFill>
            <a:round/>
            <a:headEnd/>
            <a:tailEnd/>
          </a:ln>
        </p:spPr>
      </p:cxnSp>
      <p:cxnSp>
        <p:nvCxnSpPr>
          <p:cNvPr id="57352" name="Connettore 1 14"/>
          <p:cNvCxnSpPr>
            <a:cxnSpLocks noChangeShapeType="1"/>
            <a:stCxn id="57348" idx="2"/>
          </p:cNvCxnSpPr>
          <p:nvPr/>
        </p:nvCxnSpPr>
        <p:spPr bwMode="auto">
          <a:xfrm flipH="1">
            <a:off x="1209675" y="1581150"/>
            <a:ext cx="466725" cy="469900"/>
          </a:xfrm>
          <a:prstGeom prst="line">
            <a:avLst/>
          </a:prstGeom>
          <a:noFill/>
          <a:ln w="9525">
            <a:solidFill>
              <a:srgbClr val="FF0000"/>
            </a:solidFill>
            <a:round/>
            <a:headEnd/>
            <a:tailEnd/>
          </a:ln>
        </p:spPr>
      </p:cxnSp>
      <p:sp>
        <p:nvSpPr>
          <p:cNvPr id="57353" name="Ovale 16"/>
          <p:cNvSpPr>
            <a:spLocks noChangeArrowheads="1"/>
          </p:cNvSpPr>
          <p:nvPr/>
        </p:nvSpPr>
        <p:spPr bwMode="auto">
          <a:xfrm>
            <a:off x="1676400" y="2573338"/>
            <a:ext cx="701675" cy="176212"/>
          </a:xfrm>
          <a:prstGeom prst="ellipse">
            <a:avLst/>
          </a:prstGeom>
          <a:noFill/>
          <a:ln w="9525">
            <a:solidFill>
              <a:srgbClr val="FF0000"/>
            </a:solidFill>
            <a:round/>
            <a:headEnd/>
            <a:tailEnd/>
          </a:ln>
        </p:spPr>
        <p:txBody>
          <a:bodyPr/>
          <a:lstStyle/>
          <a:p>
            <a:endParaRPr lang="it-IT"/>
          </a:p>
        </p:txBody>
      </p:sp>
      <p:sp>
        <p:nvSpPr>
          <p:cNvPr id="57354" name="CasellaDiTesto 17"/>
          <p:cNvSpPr txBox="1">
            <a:spLocks noChangeArrowheads="1"/>
          </p:cNvSpPr>
          <p:nvPr/>
        </p:nvSpPr>
        <p:spPr bwMode="auto">
          <a:xfrm>
            <a:off x="193675" y="2573338"/>
            <a:ext cx="1027113" cy="584200"/>
          </a:xfrm>
          <a:prstGeom prst="rect">
            <a:avLst/>
          </a:prstGeom>
          <a:noFill/>
          <a:ln w="3175">
            <a:solidFill>
              <a:srgbClr val="FF0000"/>
            </a:solidFill>
            <a:miter lim="800000"/>
            <a:headEnd/>
            <a:tailEnd/>
          </a:ln>
        </p:spPr>
        <p:txBody>
          <a:bodyPr>
            <a:spAutoFit/>
          </a:bodyPr>
          <a:lstStyle/>
          <a:p>
            <a:r>
              <a:rPr lang="it-IT" sz="800"/>
              <a:t>Contribuzione datore e lavoratore  (1%+1%)</a:t>
            </a:r>
          </a:p>
        </p:txBody>
      </p:sp>
      <p:cxnSp>
        <p:nvCxnSpPr>
          <p:cNvPr id="57355" name="Connettore 1 18"/>
          <p:cNvCxnSpPr>
            <a:cxnSpLocks noChangeShapeType="1"/>
            <a:stCxn id="57353" idx="2"/>
          </p:cNvCxnSpPr>
          <p:nvPr/>
        </p:nvCxnSpPr>
        <p:spPr bwMode="auto">
          <a:xfrm flipH="1">
            <a:off x="1220788" y="2662238"/>
            <a:ext cx="455612" cy="188912"/>
          </a:xfrm>
          <a:prstGeom prst="line">
            <a:avLst/>
          </a:prstGeom>
          <a:noFill/>
          <a:ln w="9525">
            <a:solidFill>
              <a:srgbClr val="FF0000"/>
            </a:solidFill>
            <a:round/>
            <a:headEnd/>
            <a:tailEnd/>
          </a:ln>
        </p:spPr>
      </p:cxnSp>
      <p:sp>
        <p:nvSpPr>
          <p:cNvPr id="14" name="Rettangolo 13"/>
          <p:cNvSpPr>
            <a:spLocks noChangeArrowheads="1"/>
          </p:cNvSpPr>
          <p:nvPr/>
        </p:nvSpPr>
        <p:spPr bwMode="auto">
          <a:xfrm>
            <a:off x="5719763" y="6380163"/>
            <a:ext cx="3276600" cy="188912"/>
          </a:xfrm>
          <a:prstGeom prst="rect">
            <a:avLst/>
          </a:prstGeom>
          <a:noFill/>
          <a:ln w="19050">
            <a:solidFill>
              <a:srgbClr val="FF0000"/>
            </a:solidFill>
            <a:miter lim="800000"/>
            <a:headEnd/>
            <a:tailEnd/>
          </a:ln>
          <a:effectLst>
            <a:outerShdw blurRad="40000" dist="20000" dir="5400000" rotWithShape="0">
              <a:srgbClr val="808080">
                <a:alpha val="37999"/>
              </a:srgbClr>
            </a:outerShdw>
          </a:effectLst>
          <a:extLst/>
        </p:spPr>
        <p:txBody>
          <a:bodyPr/>
          <a:lstStyle/>
          <a:p>
            <a:pPr>
              <a:defRPr/>
            </a:pPr>
            <a:endParaRPr lang="it-IT">
              <a:latin typeface="+mn-lt"/>
              <a:ea typeface="+mn-ea"/>
              <a:cs typeface="+mn-cs"/>
            </a:endParaRPr>
          </a:p>
        </p:txBody>
      </p:sp>
      <p:sp>
        <p:nvSpPr>
          <p:cNvPr id="15" name="Espace réservé du pied de page 14"/>
          <p:cNvSpPr>
            <a:spLocks noGrp="1"/>
          </p:cNvSpPr>
          <p:nvPr>
            <p:ph type="ftr" sz="quarter" idx="10"/>
          </p:nvPr>
        </p:nvSpPr>
        <p:spPr/>
        <p:txBody>
          <a:bodyPr/>
          <a:lstStyle/>
          <a:p>
            <a:pPr>
              <a:defRPr/>
            </a:pPr>
            <a:r>
              <a:rPr lang="it-IT"/>
              <a:t>FONDO PERSEO SIRIO Iscritto al n. 164 dell’Albo COVIP Sede legale: via degli Scialoja, 3 - 00196 Roma</a:t>
            </a:r>
            <a:endParaRPr lang="it-IT" b="0" dirty="0"/>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36</a:t>
            </a:fld>
            <a:endParaRPr lang="it-IT"/>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olo 1"/>
          <p:cNvSpPr>
            <a:spLocks noGrp="1"/>
          </p:cNvSpPr>
          <p:nvPr>
            <p:ph type="title"/>
          </p:nvPr>
        </p:nvSpPr>
        <p:spPr>
          <a:xfrm>
            <a:off x="157163" y="0"/>
            <a:ext cx="7370762" cy="865188"/>
          </a:xfrm>
        </p:spPr>
        <p:txBody>
          <a:bodyPr/>
          <a:lstStyle/>
          <a:p>
            <a:r>
              <a:rPr lang="it-IT">
                <a:ea typeface="ＭＳ Ｐゴシック" pitchFamily="34" charset="-128"/>
              </a:rPr>
              <a:t>Per chi è già in TFR</a:t>
            </a:r>
          </a:p>
        </p:txBody>
      </p:sp>
      <p:pic>
        <p:nvPicPr>
          <p:cNvPr id="58370" name="Picture 1"/>
          <p:cNvPicPr>
            <a:picLocks noChangeAspect="1" noChangeArrowheads="1"/>
          </p:cNvPicPr>
          <p:nvPr/>
        </p:nvPicPr>
        <p:blipFill>
          <a:blip r:embed="rId2" cstate="print"/>
          <a:srcRect/>
          <a:stretch>
            <a:fillRect/>
          </a:stretch>
        </p:blipFill>
        <p:spPr bwMode="auto">
          <a:xfrm>
            <a:off x="1598613" y="895350"/>
            <a:ext cx="6737350" cy="5702300"/>
          </a:xfrm>
          <a:prstGeom prst="rect">
            <a:avLst/>
          </a:prstGeom>
          <a:noFill/>
          <a:ln w="9525">
            <a:noFill/>
            <a:miter lim="800000"/>
            <a:headEnd/>
            <a:tailEnd/>
          </a:ln>
        </p:spPr>
      </p:pic>
      <p:sp>
        <p:nvSpPr>
          <p:cNvPr id="58371" name="Ovale 4"/>
          <p:cNvSpPr>
            <a:spLocks noChangeArrowheads="1"/>
          </p:cNvSpPr>
          <p:nvPr/>
        </p:nvSpPr>
        <p:spPr bwMode="auto">
          <a:xfrm>
            <a:off x="1647825" y="2205038"/>
            <a:ext cx="817563" cy="211137"/>
          </a:xfrm>
          <a:prstGeom prst="ellipse">
            <a:avLst/>
          </a:prstGeom>
          <a:noFill/>
          <a:ln w="9525">
            <a:solidFill>
              <a:srgbClr val="FF0000"/>
            </a:solidFill>
            <a:round/>
            <a:headEnd/>
            <a:tailEnd/>
          </a:ln>
        </p:spPr>
        <p:txBody>
          <a:bodyPr/>
          <a:lstStyle/>
          <a:p>
            <a:endParaRPr lang="it-IT"/>
          </a:p>
        </p:txBody>
      </p:sp>
      <p:sp>
        <p:nvSpPr>
          <p:cNvPr id="58372" name="Ovale 4"/>
          <p:cNvSpPr>
            <a:spLocks noChangeArrowheads="1"/>
          </p:cNvSpPr>
          <p:nvPr/>
        </p:nvSpPr>
        <p:spPr bwMode="auto">
          <a:xfrm>
            <a:off x="1647825" y="1268413"/>
            <a:ext cx="817563" cy="217487"/>
          </a:xfrm>
          <a:prstGeom prst="ellipse">
            <a:avLst/>
          </a:prstGeom>
          <a:noFill/>
          <a:ln w="9525">
            <a:solidFill>
              <a:srgbClr val="FF0000"/>
            </a:solidFill>
            <a:round/>
            <a:headEnd/>
            <a:tailEnd/>
          </a:ln>
        </p:spPr>
        <p:txBody>
          <a:bodyPr/>
          <a:lstStyle/>
          <a:p>
            <a:endParaRPr lang="it-IT"/>
          </a:p>
        </p:txBody>
      </p:sp>
      <p:sp>
        <p:nvSpPr>
          <p:cNvPr id="58373" name="CasellaDiTesto 6"/>
          <p:cNvSpPr txBox="1">
            <a:spLocks noChangeArrowheads="1"/>
          </p:cNvSpPr>
          <p:nvPr/>
        </p:nvSpPr>
        <p:spPr bwMode="auto">
          <a:xfrm>
            <a:off x="168275" y="1084263"/>
            <a:ext cx="1014413" cy="584200"/>
          </a:xfrm>
          <a:prstGeom prst="rect">
            <a:avLst/>
          </a:prstGeom>
          <a:noFill/>
          <a:ln w="3175">
            <a:solidFill>
              <a:srgbClr val="FF0000"/>
            </a:solidFill>
            <a:miter lim="800000"/>
            <a:headEnd/>
            <a:tailEnd/>
          </a:ln>
        </p:spPr>
        <p:txBody>
          <a:bodyPr>
            <a:spAutoFit/>
          </a:bodyPr>
          <a:lstStyle/>
          <a:p>
            <a:r>
              <a:rPr lang="it-IT" sz="800"/>
              <a:t>Il 100% dell</a:t>
            </a:r>
            <a:r>
              <a:rPr lang="it-IT" altLang="it-IT" sz="800"/>
              <a:t>’</a:t>
            </a:r>
            <a:r>
              <a:rPr lang="it-IT" sz="800"/>
              <a:t>accanton</a:t>
            </a:r>
            <a:r>
              <a:rPr lang="it-IT" sz="800" u="sng"/>
              <a:t>a</a:t>
            </a:r>
            <a:r>
              <a:rPr lang="it-IT" sz="800"/>
              <a:t>mento mensile al TFR</a:t>
            </a:r>
          </a:p>
        </p:txBody>
      </p:sp>
      <p:sp>
        <p:nvSpPr>
          <p:cNvPr id="58374" name="CasellaDiTesto 17"/>
          <p:cNvSpPr txBox="1">
            <a:spLocks noChangeArrowheads="1"/>
          </p:cNvSpPr>
          <p:nvPr/>
        </p:nvSpPr>
        <p:spPr bwMode="auto">
          <a:xfrm>
            <a:off x="157163" y="2019300"/>
            <a:ext cx="1025525" cy="584200"/>
          </a:xfrm>
          <a:prstGeom prst="rect">
            <a:avLst/>
          </a:prstGeom>
          <a:noFill/>
          <a:ln w="3175">
            <a:solidFill>
              <a:srgbClr val="FF0000"/>
            </a:solidFill>
            <a:miter lim="800000"/>
            <a:headEnd/>
            <a:tailEnd/>
          </a:ln>
        </p:spPr>
        <p:txBody>
          <a:bodyPr>
            <a:spAutoFit/>
          </a:bodyPr>
          <a:lstStyle/>
          <a:p>
            <a:r>
              <a:rPr lang="it-IT" sz="800"/>
              <a:t>Contribuzione datore e lavoratore  (1%+1%)</a:t>
            </a:r>
          </a:p>
        </p:txBody>
      </p:sp>
      <p:cxnSp>
        <p:nvCxnSpPr>
          <p:cNvPr id="58375" name="Connettore 1 2"/>
          <p:cNvCxnSpPr>
            <a:cxnSpLocks noChangeShapeType="1"/>
            <a:stCxn id="58373" idx="3"/>
          </p:cNvCxnSpPr>
          <p:nvPr/>
        </p:nvCxnSpPr>
        <p:spPr bwMode="auto">
          <a:xfrm flipV="1">
            <a:off x="1182688" y="1376363"/>
            <a:ext cx="465137" cy="0"/>
          </a:xfrm>
          <a:prstGeom prst="line">
            <a:avLst/>
          </a:prstGeom>
          <a:noFill/>
          <a:ln w="9525">
            <a:solidFill>
              <a:srgbClr val="FF0000"/>
            </a:solidFill>
            <a:round/>
            <a:headEnd/>
            <a:tailEnd/>
          </a:ln>
        </p:spPr>
      </p:cxnSp>
      <p:cxnSp>
        <p:nvCxnSpPr>
          <p:cNvPr id="58376" name="Connettore 1 11"/>
          <p:cNvCxnSpPr>
            <a:cxnSpLocks noChangeShapeType="1"/>
            <a:stCxn id="58374" idx="3"/>
          </p:cNvCxnSpPr>
          <p:nvPr/>
        </p:nvCxnSpPr>
        <p:spPr bwMode="auto">
          <a:xfrm flipV="1">
            <a:off x="1182688" y="2311400"/>
            <a:ext cx="465137" cy="0"/>
          </a:xfrm>
          <a:prstGeom prst="line">
            <a:avLst/>
          </a:prstGeom>
          <a:noFill/>
          <a:ln w="9525">
            <a:solidFill>
              <a:srgbClr val="FF0000"/>
            </a:solidFill>
            <a:round/>
            <a:headEnd/>
            <a:tailEnd/>
          </a:ln>
        </p:spPr>
      </p:cxnSp>
      <p:sp>
        <p:nvSpPr>
          <p:cNvPr id="11" name="Espace réservé du pied de page 10"/>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p>
        </p:txBody>
      </p:sp>
      <p:sp>
        <p:nvSpPr>
          <p:cNvPr id="2" name="Segnaposto numero diapositiva 1"/>
          <p:cNvSpPr>
            <a:spLocks noGrp="1"/>
          </p:cNvSpPr>
          <p:nvPr>
            <p:ph type="sldNum" sz="quarter" idx="11"/>
          </p:nvPr>
        </p:nvSpPr>
        <p:spPr/>
        <p:txBody>
          <a:bodyPr/>
          <a:lstStyle/>
          <a:p>
            <a:pPr>
              <a:defRPr/>
            </a:pPr>
            <a:fld id="{774A190B-8533-420E-85B6-386341D1A662}" type="slidenum">
              <a:rPr lang="it-IT" smtClean="0"/>
              <a:pPr>
                <a:defRPr/>
              </a:pPr>
              <a:t>37</a:t>
            </a:fld>
            <a:endParaRPr lang="it-IT"/>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u texte 4"/>
          <p:cNvSpPr>
            <a:spLocks noGrp="1"/>
          </p:cNvSpPr>
          <p:nvPr>
            <p:ph type="body" idx="1"/>
          </p:nvPr>
        </p:nvSpPr>
        <p:spPr>
          <a:xfrm>
            <a:off x="774700" y="2081213"/>
            <a:ext cx="6311900" cy="1500187"/>
          </a:xfrm>
        </p:spPr>
        <p:txBody>
          <a:bodyPr/>
          <a:lstStyle/>
          <a:p>
            <a:r>
              <a:rPr lang="fr-FR">
                <a:ea typeface="ＭＳ Ｐゴシック" pitchFamily="34" charset="-128"/>
              </a:rPr>
              <a:t>Le prestazioni</a:t>
            </a:r>
          </a:p>
        </p:txBody>
      </p:sp>
      <p:sp>
        <p:nvSpPr>
          <p:cNvPr id="4" name="Espace réservé du pied de page 3"/>
          <p:cNvSpPr>
            <a:spLocks noGrp="1"/>
          </p:cNvSpPr>
          <p:nvPr>
            <p:ph type="ftr" sz="quarter" idx="11"/>
          </p:nvPr>
        </p:nvSpPr>
        <p:spPr/>
        <p:txBody>
          <a:bodyPr/>
          <a:lstStyle/>
          <a:p>
            <a:pPr>
              <a:defRPr/>
            </a:pPr>
            <a:r>
              <a:rPr lang="it-IT"/>
              <a:t>FONDO PERSEO SIRIO Iscritto al n. 164 dell’Albo COVIP Sede legale: via degli Scialoja, 3 - 00196 Roma</a:t>
            </a:r>
            <a:endParaRPr lang="it-IT" b="0" dirty="0"/>
          </a:p>
        </p:txBody>
      </p:sp>
      <p:sp>
        <p:nvSpPr>
          <p:cNvPr id="38914" name="Rectangle 2"/>
          <p:cNvSpPr>
            <a:spLocks noGrp="1" noChangeArrowheads="1"/>
          </p:cNvSpPr>
          <p:nvPr>
            <p:ph type="title"/>
          </p:nvPr>
        </p:nvSpPr>
        <p:spPr>
          <a:xfrm>
            <a:off x="769938" y="3935413"/>
            <a:ext cx="8585200" cy="865187"/>
          </a:xfrm>
        </p:spPr>
        <p:txBody>
          <a:bodyPr/>
          <a:lstStyle/>
          <a:p>
            <a:pPr marL="0" indent="0" eaLnBrk="1" hangingPunct="1">
              <a:defRPr/>
            </a:pPr>
            <a:r>
              <a:rPr lang="it-IT" dirty="0">
                <a:ea typeface="+mj-ea"/>
                <a:cs typeface="+mj-cs"/>
              </a:rPr>
              <a:t>Prima del pensionamento</a:t>
            </a:r>
            <a:br>
              <a:rPr lang="it-IT" dirty="0">
                <a:ea typeface="+mj-ea"/>
                <a:cs typeface="+mj-cs"/>
              </a:rPr>
            </a:br>
            <a:r>
              <a:rPr lang="it-IT" dirty="0">
                <a:ea typeface="+mj-ea"/>
                <a:cs typeface="+mj-cs"/>
              </a:rPr>
              <a:t>Al pensionamento</a:t>
            </a:r>
            <a:endParaRPr lang="it-IT" sz="6000" dirty="0">
              <a:ea typeface="+mj-ea"/>
              <a:cs typeface="+mj-cs"/>
            </a:endParaRPr>
          </a:p>
        </p:txBody>
      </p:sp>
      <p:sp>
        <p:nvSpPr>
          <p:cNvPr id="59396" name="Espace réservé du texte 5"/>
          <p:cNvSpPr>
            <a:spLocks noGrp="1"/>
          </p:cNvSpPr>
          <p:nvPr>
            <p:ph type="body" sz="quarter" idx="10"/>
          </p:nvPr>
        </p:nvSpPr>
        <p:spPr/>
        <p:txBody>
          <a:bodyPr/>
          <a:lstStyle/>
          <a:p>
            <a:pPr marL="0" indent="0"/>
            <a:r>
              <a:rPr lang="fr-FR">
                <a:ea typeface="ＭＳ Ｐゴシック" pitchFamily="34" charset="-128"/>
              </a:rPr>
              <a:t>6</a:t>
            </a:r>
          </a:p>
        </p:txBody>
      </p:sp>
      <p:sp>
        <p:nvSpPr>
          <p:cNvPr id="2" name="Segnaposto numero diapositiva 1"/>
          <p:cNvSpPr>
            <a:spLocks noGrp="1"/>
          </p:cNvSpPr>
          <p:nvPr>
            <p:ph type="sldNum" sz="quarter" idx="12"/>
          </p:nvPr>
        </p:nvSpPr>
        <p:spPr/>
        <p:txBody>
          <a:bodyPr/>
          <a:lstStyle/>
          <a:p>
            <a:pPr>
              <a:defRPr/>
            </a:pPr>
            <a:fld id="{DDB2D101-B181-4C55-A530-4C7FE938E152}" type="slidenum">
              <a:rPr lang="it-IT" smtClean="0"/>
              <a:pPr>
                <a:defRPr/>
              </a:pPr>
              <a:t>38</a:t>
            </a:fld>
            <a:endParaRPr lang="it-IT"/>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olo 1"/>
          <p:cNvSpPr>
            <a:spLocks noGrp="1"/>
          </p:cNvSpPr>
          <p:nvPr>
            <p:ph type="title"/>
          </p:nvPr>
        </p:nvSpPr>
        <p:spPr/>
        <p:txBody>
          <a:bodyPr/>
          <a:lstStyle/>
          <a:p>
            <a:r>
              <a:rPr lang="it-IT" sz="2400" dirty="0">
                <a:ea typeface="ＭＳ Ｐゴシック" pitchFamily="34" charset="-128"/>
              </a:rPr>
              <a:t>Le prestazioni prima del pensionamento (il riscatto)</a:t>
            </a:r>
          </a:p>
        </p:txBody>
      </p:sp>
      <p:sp>
        <p:nvSpPr>
          <p:cNvPr id="126978" name="Segnaposto contenuto 2"/>
          <p:cNvSpPr>
            <a:spLocks noGrp="1"/>
          </p:cNvSpPr>
          <p:nvPr>
            <p:ph idx="1"/>
          </p:nvPr>
        </p:nvSpPr>
        <p:spPr>
          <a:xfrm>
            <a:off x="273050" y="1556792"/>
            <a:ext cx="9363075" cy="4751933"/>
          </a:xfrm>
        </p:spPr>
        <p:txBody>
          <a:bodyPr/>
          <a:lstStyle/>
          <a:p>
            <a:pPr lvl="1">
              <a:buFont typeface="Wingdings" pitchFamily="2" charset="2"/>
              <a:buNone/>
              <a:defRPr/>
            </a:pPr>
            <a:r>
              <a:rPr lang="it-IT" b="1" dirty="0"/>
              <a:t>E</a:t>
            </a:r>
            <a:r>
              <a:rPr lang="it-IT" altLang="it-IT" b="1" dirty="0"/>
              <a:t>’</a:t>
            </a:r>
            <a:r>
              <a:rPr lang="it-IT" b="1" dirty="0"/>
              <a:t> possibile riscattare o anticipare il capitale maturato:</a:t>
            </a:r>
          </a:p>
          <a:p>
            <a:pPr lvl="1">
              <a:spcBef>
                <a:spcPts val="600"/>
              </a:spcBef>
              <a:buFont typeface="Wingdings" pitchFamily="2" charset="2"/>
              <a:buNone/>
              <a:defRPr/>
            </a:pPr>
            <a:r>
              <a:rPr lang="it-IT" b="1" u="sng" dirty="0">
                <a:solidFill>
                  <a:srgbClr val="2D87AD"/>
                </a:solidFill>
              </a:rPr>
              <a:t>IL RISCATTO</a:t>
            </a:r>
          </a:p>
          <a:p>
            <a:pPr marL="790575" lvl="1" indent="-342900">
              <a:spcBef>
                <a:spcPts val="600"/>
              </a:spcBef>
              <a:buFont typeface="+mj-lt"/>
              <a:buAutoNum type="arabicPeriod"/>
              <a:defRPr/>
            </a:pPr>
            <a:r>
              <a:rPr lang="it-IT" dirty="0"/>
              <a:t>In caso di </a:t>
            </a:r>
            <a:r>
              <a:rPr lang="it-IT" u="sng" dirty="0">
                <a:solidFill>
                  <a:srgbClr val="2D87AD"/>
                </a:solidFill>
              </a:rPr>
              <a:t>dimissioni o licenziamento</a:t>
            </a:r>
            <a:r>
              <a:rPr lang="it-IT" dirty="0"/>
              <a:t> (100%). In alternativa è possibile trasferire la posizione maturata presso un’altra forma pensionistica oppure mantener la posizione presso Perseo Sirio</a:t>
            </a:r>
          </a:p>
          <a:p>
            <a:pPr marL="790575" lvl="1" indent="-342900">
              <a:spcBef>
                <a:spcPts val="600"/>
              </a:spcBef>
              <a:buFont typeface="+mj-lt"/>
              <a:buAutoNum type="arabicPeriod"/>
              <a:defRPr/>
            </a:pPr>
            <a:r>
              <a:rPr lang="it-IT" dirty="0"/>
              <a:t>In caso di </a:t>
            </a:r>
            <a:r>
              <a:rPr lang="it-IT" u="sng" dirty="0">
                <a:solidFill>
                  <a:srgbClr val="2D87AD"/>
                </a:solidFill>
              </a:rPr>
              <a:t>decesso</a:t>
            </a:r>
            <a:r>
              <a:rPr lang="it-IT" dirty="0"/>
              <a:t> (100%). In questo caso la posizione sarà integralmente riscattata:</a:t>
            </a:r>
          </a:p>
          <a:p>
            <a:pPr marL="1147763" lvl="2" indent="-342900">
              <a:spcBef>
                <a:spcPts val="600"/>
              </a:spcBef>
              <a:buFont typeface="+mj-lt"/>
              <a:buAutoNum type="arabicPeriod"/>
              <a:defRPr/>
            </a:pPr>
            <a:r>
              <a:rPr lang="it-IT" dirty="0"/>
              <a:t>Dal coniuge</a:t>
            </a:r>
          </a:p>
          <a:p>
            <a:pPr marL="1147763" lvl="2" indent="-342900">
              <a:spcBef>
                <a:spcPts val="600"/>
              </a:spcBef>
              <a:buFont typeface="+mj-lt"/>
              <a:buAutoNum type="arabicPeriod"/>
              <a:defRPr/>
            </a:pPr>
            <a:r>
              <a:rPr lang="it-IT" dirty="0"/>
              <a:t>Dai figli in parti uguale (in assenza del coniuge)</a:t>
            </a:r>
          </a:p>
          <a:p>
            <a:pPr marL="1147763" lvl="2" indent="-342900">
              <a:spcBef>
                <a:spcPts val="600"/>
              </a:spcBef>
              <a:buFont typeface="+mj-lt"/>
              <a:buAutoNum type="arabicPeriod"/>
              <a:defRPr/>
            </a:pPr>
            <a:r>
              <a:rPr lang="it-IT" dirty="0"/>
              <a:t>Dai genitori se fiscalmente a carico dell’aderente (in assenza di coniuge e figli)</a:t>
            </a:r>
          </a:p>
          <a:p>
            <a:pPr marL="1147763" lvl="2" indent="-342900">
              <a:spcBef>
                <a:spcPts val="600"/>
              </a:spcBef>
              <a:buFont typeface="+mj-lt"/>
              <a:buAutoNum type="arabicPeriod"/>
              <a:defRPr/>
            </a:pPr>
            <a:r>
              <a:rPr lang="it-IT" dirty="0"/>
              <a:t>Da un beneficiario nominato dall’aderente (in assenza di coniuge, figli e genitori fiscalmente a carico)</a:t>
            </a:r>
          </a:p>
        </p:txBody>
      </p:sp>
      <p:sp>
        <p:nvSpPr>
          <p:cNvPr id="5" name="Espace réservé du pied de page 4"/>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endParaRPr lang="it-IT" b="0" dirty="0"/>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39</a:t>
            </a:fld>
            <a:endParaRPr lang="it-IT"/>
          </a:p>
        </p:txBody>
      </p:sp>
    </p:spTree>
    <p:extLst>
      <p:ext uri="{BB962C8B-B14F-4D97-AF65-F5344CB8AC3E}">
        <p14:creationId xmlns:p14="http://schemas.microsoft.com/office/powerpoint/2010/main" val="4227598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1"/>
          <p:cNvSpPr>
            <a:spLocks noGrp="1"/>
          </p:cNvSpPr>
          <p:nvPr>
            <p:ph type="title"/>
          </p:nvPr>
        </p:nvSpPr>
        <p:spPr/>
        <p:txBody>
          <a:bodyPr/>
          <a:lstStyle/>
          <a:p>
            <a:r>
              <a:rPr lang="it-IT">
                <a:ea typeface="ＭＳ Ｐゴシック" pitchFamily="34" charset="-128"/>
              </a:rPr>
              <a:t>Il Fondo Pensione Perseo Sirio</a:t>
            </a:r>
          </a:p>
        </p:txBody>
      </p:sp>
      <p:sp>
        <p:nvSpPr>
          <p:cNvPr id="91138" name="Segnaposto contenuto 2"/>
          <p:cNvSpPr>
            <a:spLocks noGrp="1"/>
          </p:cNvSpPr>
          <p:nvPr>
            <p:ph idx="1"/>
          </p:nvPr>
        </p:nvSpPr>
        <p:spPr/>
        <p:txBody>
          <a:bodyPr/>
          <a:lstStyle/>
          <a:p>
            <a:pPr marL="0" lvl="1" indent="0">
              <a:spcBef>
                <a:spcPts val="1032"/>
              </a:spcBef>
              <a:buFont typeface="Wingdings" pitchFamily="2" charset="2"/>
              <a:buNone/>
              <a:defRPr/>
            </a:pPr>
            <a:r>
              <a:rPr lang="it-IT" b="1" dirty="0"/>
              <a:t>Il Fondo Pensione negoziale Perseo Sirio:</a:t>
            </a:r>
          </a:p>
          <a:p>
            <a:pPr marL="342900" lvl="1" indent="-342900">
              <a:spcBef>
                <a:spcPts val="1032"/>
              </a:spcBef>
              <a:buFont typeface="+mj-lt"/>
              <a:buAutoNum type="arabicPeriod"/>
              <a:defRPr/>
            </a:pPr>
            <a:r>
              <a:rPr lang="it-IT" b="1" dirty="0">
                <a:solidFill>
                  <a:srgbClr val="2D87AD"/>
                </a:solidFill>
              </a:rPr>
              <a:t>Adesione volontaria</a:t>
            </a:r>
            <a:r>
              <a:rPr lang="it-IT" dirty="0"/>
              <a:t> (non c</a:t>
            </a:r>
            <a:r>
              <a:rPr lang="it-IT" altLang="it-IT" dirty="0"/>
              <a:t>’</a:t>
            </a:r>
            <a:r>
              <a:rPr lang="it-IT" dirty="0"/>
              <a:t>è nessun obbligo ad aderire);</a:t>
            </a:r>
          </a:p>
          <a:p>
            <a:pPr marL="342900" lvl="1" indent="-342900">
              <a:spcBef>
                <a:spcPts val="1032"/>
              </a:spcBef>
              <a:buFont typeface="+mj-lt"/>
              <a:buAutoNum type="arabicPeriod"/>
              <a:defRPr/>
            </a:pPr>
            <a:r>
              <a:rPr lang="it-IT" b="1" dirty="0">
                <a:solidFill>
                  <a:srgbClr val="2D87AD"/>
                </a:solidFill>
              </a:rPr>
              <a:t>Senza scopo di lucro </a:t>
            </a:r>
            <a:r>
              <a:rPr lang="it-IT" dirty="0"/>
              <a:t>(Perseo Sirio è un</a:t>
            </a:r>
            <a:r>
              <a:rPr lang="it-IT" altLang="it-IT" dirty="0"/>
              <a:t>’</a:t>
            </a:r>
            <a:r>
              <a:rPr lang="it-IT" dirty="0"/>
              <a:t>associazione senza obiettivo di generare profitti);</a:t>
            </a:r>
          </a:p>
          <a:p>
            <a:pPr marL="342900" lvl="1" indent="-342900">
              <a:spcBef>
                <a:spcPts val="1032"/>
              </a:spcBef>
              <a:buFont typeface="+mj-lt"/>
              <a:buAutoNum type="arabicPeriod"/>
              <a:defRPr/>
            </a:pPr>
            <a:r>
              <a:rPr lang="it-IT" b="1" dirty="0">
                <a:solidFill>
                  <a:srgbClr val="2D87AD"/>
                </a:solidFill>
              </a:rPr>
              <a:t>Capitalizzazione individuale</a:t>
            </a:r>
            <a:r>
              <a:rPr lang="it-IT" dirty="0"/>
              <a:t> (ogni iscritto a Perseo Sirio ha un proprio «conto individuale»);</a:t>
            </a:r>
          </a:p>
          <a:p>
            <a:pPr marL="342900" lvl="1" indent="-342900">
              <a:spcBef>
                <a:spcPts val="1032"/>
              </a:spcBef>
              <a:buFont typeface="+mj-lt"/>
              <a:buAutoNum type="arabicPeriod"/>
              <a:defRPr/>
            </a:pPr>
            <a:r>
              <a:rPr lang="it-IT" b="1" dirty="0">
                <a:solidFill>
                  <a:srgbClr val="2D87AD"/>
                </a:solidFill>
              </a:rPr>
              <a:t>Contribuzione definita </a:t>
            </a:r>
            <a:r>
              <a:rPr lang="it-IT" dirty="0"/>
              <a:t>(La prestazione che erogherà il Fondo dipenderà dai contributi versati dal lavoratore e dal suo datore di lavoro e dai rendimenti conseguiti dal Fondo)</a:t>
            </a:r>
          </a:p>
          <a:p>
            <a:pPr marL="342900" lvl="1" indent="-342900">
              <a:spcBef>
                <a:spcPts val="1032"/>
              </a:spcBef>
              <a:buFont typeface="+mj-lt"/>
              <a:buAutoNum type="arabicPeriod"/>
              <a:defRPr/>
            </a:pPr>
            <a:r>
              <a:rPr lang="it-IT" b="1" dirty="0">
                <a:solidFill>
                  <a:srgbClr val="2D87AD"/>
                </a:solidFill>
              </a:rPr>
              <a:t>Fiscalità agevolata </a:t>
            </a:r>
            <a:r>
              <a:rPr lang="it-IT" dirty="0"/>
              <a:t>(il legislatore ha voluto incentivare l</a:t>
            </a:r>
            <a:r>
              <a:rPr lang="it-IT" altLang="it-IT" dirty="0"/>
              <a:t>’</a:t>
            </a:r>
            <a:r>
              <a:rPr lang="it-IT" dirty="0"/>
              <a:t>adesione ai Fondi Pensione concedendo sconti fiscali a chi aderisce)</a:t>
            </a:r>
          </a:p>
          <a:p>
            <a:pPr lvl="1">
              <a:spcBef>
                <a:spcPts val="1032"/>
              </a:spcBef>
              <a:defRPr/>
            </a:pPr>
            <a:endParaRPr lang="it-IT" dirty="0"/>
          </a:p>
        </p:txBody>
      </p:sp>
      <p:sp>
        <p:nvSpPr>
          <p:cNvPr id="8" name="Espace réservé du pied de page 7"/>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endParaRPr lang="it-IT" b="0" dirty="0"/>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4</a:t>
            </a:fld>
            <a:endParaRPr lang="it-IT"/>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8464" y="0"/>
            <a:ext cx="9353550" cy="865188"/>
          </a:xfrm>
        </p:spPr>
        <p:txBody>
          <a:bodyPr/>
          <a:lstStyle/>
          <a:p>
            <a:r>
              <a:rPr lang="it-IT" sz="2300" dirty="0"/>
              <a:t>Le prestazioni prima del pensionamento (l’anticipazione)</a:t>
            </a:r>
          </a:p>
        </p:txBody>
      </p:sp>
      <p:sp>
        <p:nvSpPr>
          <p:cNvPr id="3" name="Segnaposto contenuto 2"/>
          <p:cNvSpPr>
            <a:spLocks noGrp="1"/>
          </p:cNvSpPr>
          <p:nvPr>
            <p:ph idx="1"/>
          </p:nvPr>
        </p:nvSpPr>
        <p:spPr>
          <a:xfrm>
            <a:off x="273050" y="1988840"/>
            <a:ext cx="9363075" cy="4319885"/>
          </a:xfrm>
        </p:spPr>
        <p:txBody>
          <a:bodyPr/>
          <a:lstStyle/>
          <a:p>
            <a:pPr marL="447675" lvl="1" indent="0">
              <a:buNone/>
              <a:defRPr/>
            </a:pPr>
            <a:r>
              <a:rPr lang="it-IT" sz="2000" b="1" u="sng" dirty="0">
                <a:solidFill>
                  <a:srgbClr val="2D87AD"/>
                </a:solidFill>
              </a:rPr>
              <a:t>L’ANTICIPAZIONE</a:t>
            </a:r>
          </a:p>
          <a:p>
            <a:pPr marL="790575" lvl="1" indent="-342900">
              <a:spcBef>
                <a:spcPts val="1200"/>
              </a:spcBef>
              <a:buFont typeface="+mj-lt"/>
              <a:buAutoNum type="arabicPeriod"/>
              <a:defRPr/>
            </a:pPr>
            <a:r>
              <a:rPr lang="it-IT" sz="2000" dirty="0"/>
              <a:t>Dopo </a:t>
            </a:r>
            <a:r>
              <a:rPr lang="it-IT" sz="2000" u="sng" dirty="0">
                <a:solidFill>
                  <a:srgbClr val="2D87AD"/>
                </a:solidFill>
              </a:rPr>
              <a:t>8 anni di partecipazione a forme pensionistiche complementari</a:t>
            </a:r>
            <a:r>
              <a:rPr lang="it-IT" sz="2000" dirty="0"/>
              <a:t>, si può richiedere l</a:t>
            </a:r>
            <a:r>
              <a:rPr lang="it-IT" altLang="it-IT" sz="2000" dirty="0"/>
              <a:t>’</a:t>
            </a:r>
            <a:r>
              <a:rPr lang="it-IT" sz="2000" dirty="0"/>
              <a:t>anticipazione di quanto accumulato (fino al 100%) per:</a:t>
            </a:r>
          </a:p>
          <a:p>
            <a:pPr lvl="2">
              <a:spcBef>
                <a:spcPts val="600"/>
              </a:spcBef>
              <a:buFont typeface="Arial" pitchFamily="34" charset="0"/>
              <a:buChar char="-"/>
              <a:defRPr/>
            </a:pPr>
            <a:r>
              <a:rPr lang="it-IT" sz="2000" dirty="0"/>
              <a:t>acquisto o ristrutturazione della prima casa, per sé o per i propri figli</a:t>
            </a:r>
          </a:p>
          <a:p>
            <a:pPr lvl="2">
              <a:spcBef>
                <a:spcPts val="600"/>
              </a:spcBef>
              <a:buFont typeface="Arial" pitchFamily="34" charset="0"/>
              <a:buChar char="-"/>
              <a:defRPr/>
            </a:pPr>
            <a:r>
              <a:rPr lang="it-IT" sz="2000" dirty="0"/>
              <a:t>spese sanitarie per terapie ed interventi straordinari riconosciuti dalle competenti strutture pubbliche</a:t>
            </a:r>
          </a:p>
          <a:p>
            <a:pPr lvl="2">
              <a:spcBef>
                <a:spcPts val="600"/>
              </a:spcBef>
              <a:buFont typeface="Arial" pitchFamily="34" charset="0"/>
              <a:buChar char="-"/>
              <a:defRPr/>
            </a:pPr>
            <a:r>
              <a:rPr lang="it-IT" sz="2000" dirty="0"/>
              <a:t>spese sostenute durante la fruizione dei congedi per la formazione e la formazione continua</a:t>
            </a:r>
          </a:p>
          <a:p>
            <a:pPr marL="0" indent="0">
              <a:buNone/>
            </a:pPr>
            <a:endParaRPr lang="it-IT" sz="2000" dirty="0"/>
          </a:p>
        </p:txBody>
      </p:sp>
      <p:sp>
        <p:nvSpPr>
          <p:cNvPr id="4" name="Segnaposto piè di pagina 3"/>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6" name="Segnaposto numero diapositiva 5"/>
          <p:cNvSpPr>
            <a:spLocks noGrp="1"/>
          </p:cNvSpPr>
          <p:nvPr>
            <p:ph type="sldNum" sz="quarter" idx="11"/>
          </p:nvPr>
        </p:nvSpPr>
        <p:spPr/>
        <p:txBody>
          <a:bodyPr/>
          <a:lstStyle/>
          <a:p>
            <a:pPr>
              <a:defRPr/>
            </a:pPr>
            <a:fld id="{95904E82-99A9-4D3B-A23D-537F45650900}" type="slidenum">
              <a:rPr lang="it-IT" smtClean="0"/>
              <a:pPr>
                <a:defRPr/>
              </a:pPr>
              <a:t>40</a:t>
            </a:fld>
            <a:endParaRPr lang="it-IT"/>
          </a:p>
        </p:txBody>
      </p:sp>
    </p:spTree>
    <p:extLst>
      <p:ext uri="{BB962C8B-B14F-4D97-AF65-F5344CB8AC3E}">
        <p14:creationId xmlns:p14="http://schemas.microsoft.com/office/powerpoint/2010/main" val="694703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Durante la vita associativa</a:t>
            </a:r>
          </a:p>
        </p:txBody>
      </p:sp>
      <p:sp>
        <p:nvSpPr>
          <p:cNvPr id="3" name="Segnaposto contenuto 2"/>
          <p:cNvSpPr>
            <a:spLocks noGrp="1"/>
          </p:cNvSpPr>
          <p:nvPr>
            <p:ph idx="1"/>
          </p:nvPr>
        </p:nvSpPr>
        <p:spPr>
          <a:xfrm>
            <a:off x="273050" y="1772816"/>
            <a:ext cx="9363075" cy="4535909"/>
          </a:xfrm>
        </p:spPr>
        <p:txBody>
          <a:bodyPr/>
          <a:lstStyle/>
          <a:p>
            <a:pPr lvl="1">
              <a:spcBef>
                <a:spcPts val="800"/>
              </a:spcBef>
              <a:defRPr/>
            </a:pPr>
            <a:r>
              <a:rPr lang="it-IT" sz="2000" b="1" dirty="0"/>
              <a:t>In costanza del rapporto di lavoro è, inoltre, possibile:</a:t>
            </a:r>
          </a:p>
          <a:p>
            <a:pPr lvl="2">
              <a:spcBef>
                <a:spcPts val="800"/>
              </a:spcBef>
              <a:buFont typeface="Arial" pitchFamily="34" charset="0"/>
              <a:buChar char="-"/>
              <a:defRPr/>
            </a:pPr>
            <a:r>
              <a:rPr lang="it-IT" sz="2000" dirty="0">
                <a:solidFill>
                  <a:srgbClr val="2D87AD"/>
                </a:solidFill>
              </a:rPr>
              <a:t>Una volta l’anno variare la contribuzione </a:t>
            </a:r>
            <a:r>
              <a:rPr lang="it-IT" sz="2000" dirty="0"/>
              <a:t>a proprio carico; </a:t>
            </a:r>
          </a:p>
          <a:p>
            <a:pPr lvl="2">
              <a:spcBef>
                <a:spcPts val="800"/>
              </a:spcBef>
              <a:buFont typeface="Arial" pitchFamily="34" charset="0"/>
              <a:buChar char="-"/>
              <a:defRPr/>
            </a:pPr>
            <a:r>
              <a:rPr lang="it-IT" sz="2000" dirty="0"/>
              <a:t>Dopo </a:t>
            </a:r>
            <a:r>
              <a:rPr lang="it-IT" sz="2000" u="sng" dirty="0">
                <a:solidFill>
                  <a:srgbClr val="2D87AD"/>
                </a:solidFill>
              </a:rPr>
              <a:t>5 anni sospendere la contribuzione a proprio carico</a:t>
            </a:r>
            <a:r>
              <a:rPr lang="it-IT" sz="2000" dirty="0"/>
              <a:t>. In tal caso, però, sarà sospeso anche il contributo del datore. È possibile la riattivazione in ogni momento, contemporaneamente sarà riattivato anche il contributo del datore;</a:t>
            </a:r>
            <a:endParaRPr lang="it-IT" sz="2000" b="1" dirty="0"/>
          </a:p>
          <a:p>
            <a:pPr lvl="2">
              <a:spcBef>
                <a:spcPts val="800"/>
              </a:spcBef>
              <a:buFont typeface="Arial" pitchFamily="34" charset="0"/>
              <a:buChar char="-"/>
              <a:defRPr/>
            </a:pPr>
            <a:r>
              <a:rPr lang="it-IT" sz="2000" dirty="0"/>
              <a:t>Dopo </a:t>
            </a:r>
            <a:r>
              <a:rPr lang="it-IT" sz="2000" u="sng" dirty="0">
                <a:solidFill>
                  <a:srgbClr val="2D87AD"/>
                </a:solidFill>
              </a:rPr>
              <a:t>3 anni trasferire in un</a:t>
            </a:r>
            <a:r>
              <a:rPr lang="it-IT" altLang="it-IT" sz="2000" u="sng" dirty="0">
                <a:solidFill>
                  <a:srgbClr val="2D87AD"/>
                </a:solidFill>
              </a:rPr>
              <a:t>’</a:t>
            </a:r>
            <a:r>
              <a:rPr lang="it-IT" sz="2000" u="sng" dirty="0">
                <a:solidFill>
                  <a:srgbClr val="2D87AD"/>
                </a:solidFill>
              </a:rPr>
              <a:t>altra forma pensionistica complementare</a:t>
            </a:r>
            <a:r>
              <a:rPr lang="it-IT" sz="2000" dirty="0"/>
              <a:t> quanto maturato in Perseo Sirio. In questo caso, però, non si avrà più diritto al contributo dell</a:t>
            </a:r>
            <a:r>
              <a:rPr lang="it-IT" altLang="it-IT" sz="2000" dirty="0"/>
              <a:t>’</a:t>
            </a:r>
            <a:r>
              <a:rPr lang="it-IT" sz="2000" dirty="0"/>
              <a:t>amministrazione poiché è dovuto solo in caso di adesione al Fondo pensione negoziale.</a:t>
            </a:r>
          </a:p>
          <a:p>
            <a:endParaRPr lang="it-IT" sz="2000" dirty="0"/>
          </a:p>
        </p:txBody>
      </p:sp>
      <p:sp>
        <p:nvSpPr>
          <p:cNvPr id="4" name="Segnaposto piè di pagina 3"/>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6" name="Segnaposto numero diapositiva 5"/>
          <p:cNvSpPr>
            <a:spLocks noGrp="1"/>
          </p:cNvSpPr>
          <p:nvPr>
            <p:ph type="sldNum" sz="quarter" idx="11"/>
          </p:nvPr>
        </p:nvSpPr>
        <p:spPr/>
        <p:txBody>
          <a:bodyPr/>
          <a:lstStyle/>
          <a:p>
            <a:pPr>
              <a:defRPr/>
            </a:pPr>
            <a:fld id="{95904E82-99A9-4D3B-A23D-537F45650900}" type="slidenum">
              <a:rPr lang="it-IT" smtClean="0"/>
              <a:pPr>
                <a:defRPr/>
              </a:pPr>
              <a:t>41</a:t>
            </a:fld>
            <a:endParaRPr lang="it-IT"/>
          </a:p>
        </p:txBody>
      </p:sp>
    </p:spTree>
    <p:extLst>
      <p:ext uri="{BB962C8B-B14F-4D97-AF65-F5344CB8AC3E}">
        <p14:creationId xmlns:p14="http://schemas.microsoft.com/office/powerpoint/2010/main" val="23304469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it-IT">
                <a:ea typeface="ＭＳ Ｐゴシック" pitchFamily="34" charset="-128"/>
              </a:rPr>
              <a:t>Le prestazioni al pensionamento </a:t>
            </a:r>
          </a:p>
        </p:txBody>
      </p:sp>
      <p:sp>
        <p:nvSpPr>
          <p:cNvPr id="62466" name="Rectangle 3"/>
          <p:cNvSpPr>
            <a:spLocks noGrp="1" noChangeArrowheads="1"/>
          </p:cNvSpPr>
          <p:nvPr>
            <p:ph idx="1"/>
          </p:nvPr>
        </p:nvSpPr>
        <p:spPr/>
        <p:txBody>
          <a:bodyPr/>
          <a:lstStyle/>
          <a:p>
            <a:pPr>
              <a:buFont typeface="Wingdings" pitchFamily="2" charset="2"/>
              <a:buNone/>
            </a:pPr>
            <a:r>
              <a:rPr lang="it-IT" sz="2000" dirty="0">
                <a:ea typeface="ＭＳ Ｐゴシック" pitchFamily="34" charset="-128"/>
              </a:rPr>
              <a:t>Al momento del pensionamento, la pensione complementare può essere di due tipi:</a:t>
            </a:r>
          </a:p>
          <a:p>
            <a:pPr lvl="1"/>
            <a:r>
              <a:rPr lang="it-IT" sz="2000" b="1" dirty="0">
                <a:solidFill>
                  <a:srgbClr val="2D87AD"/>
                </a:solidFill>
                <a:ea typeface="ＭＳ Ｐゴシック" pitchFamily="34" charset="-128"/>
              </a:rPr>
              <a:t>pensione di vecchiaia</a:t>
            </a:r>
          </a:p>
          <a:p>
            <a:pPr lvl="2"/>
            <a:r>
              <a:rPr lang="it-IT" sz="2000" dirty="0">
                <a:ea typeface="ＭＳ Ｐゴシック" pitchFamily="34" charset="-128"/>
              </a:rPr>
              <a:t>età pensionabile stabilita dal regime pensionistico pubblico</a:t>
            </a:r>
          </a:p>
          <a:p>
            <a:pPr lvl="2"/>
            <a:r>
              <a:rPr lang="it-IT" sz="2000" dirty="0">
                <a:ea typeface="ＭＳ Ｐゴシック" pitchFamily="34" charset="-128"/>
              </a:rPr>
              <a:t>almeno 5 anni di permanenza nel Fondo</a:t>
            </a:r>
          </a:p>
          <a:p>
            <a:pPr lvl="1"/>
            <a:r>
              <a:rPr lang="it-IT" sz="2000" b="1" dirty="0">
                <a:solidFill>
                  <a:srgbClr val="2D87AD"/>
                </a:solidFill>
                <a:ea typeface="ＭＳ Ｐゴシック" pitchFamily="34" charset="-128"/>
              </a:rPr>
              <a:t>pensione di anzianità</a:t>
            </a:r>
          </a:p>
          <a:p>
            <a:pPr lvl="2"/>
            <a:r>
              <a:rPr lang="it-IT" sz="2000" dirty="0">
                <a:ea typeface="ＭＳ Ｐゴシック" pitchFamily="34" charset="-128"/>
              </a:rPr>
              <a:t>età di non più di dieci anni inferiore a quella stabilita per la pensione di vecchiaia</a:t>
            </a:r>
          </a:p>
          <a:p>
            <a:pPr lvl="2"/>
            <a:r>
              <a:rPr lang="it-IT" sz="2000" dirty="0">
                <a:ea typeface="ＭＳ Ｐゴシック" pitchFamily="34" charset="-128"/>
              </a:rPr>
              <a:t>almeno 15 anni di permanenza nel Fondo</a:t>
            </a:r>
          </a:p>
          <a:p>
            <a:pPr>
              <a:buFont typeface="Wingdings" pitchFamily="2" charset="2"/>
              <a:buNone/>
            </a:pPr>
            <a:r>
              <a:rPr lang="it-IT" sz="2000" dirty="0">
                <a:ea typeface="ＭＳ Ｐゴシック" pitchFamily="34" charset="-128"/>
              </a:rPr>
              <a:t>Il lavoratore può scegliere di riscuotere: </a:t>
            </a:r>
          </a:p>
          <a:p>
            <a:pPr lvl="2"/>
            <a:r>
              <a:rPr lang="it-IT" sz="2000" dirty="0">
                <a:ea typeface="ＭＳ Ｐゴシック" pitchFamily="34" charset="-128"/>
              </a:rPr>
              <a:t>Rendita vitalizia (100%) </a:t>
            </a:r>
          </a:p>
          <a:p>
            <a:pPr lvl="2"/>
            <a:r>
              <a:rPr lang="it-IT" sz="2000" dirty="0">
                <a:ea typeface="ＭＳ Ｐゴシック" pitchFamily="34" charset="-128"/>
              </a:rPr>
              <a:t>Non meno del 50% rendita e non più del 50% capitale</a:t>
            </a:r>
          </a:p>
        </p:txBody>
      </p:sp>
      <p:sp>
        <p:nvSpPr>
          <p:cNvPr id="5" name="Espace réservé du pied de page 4"/>
          <p:cNvSpPr>
            <a:spLocks noGrp="1"/>
          </p:cNvSpPr>
          <p:nvPr>
            <p:ph type="ftr" sz="quarter" idx="10"/>
          </p:nvPr>
        </p:nvSpPr>
        <p:spPr/>
        <p:txBody>
          <a:bodyPr/>
          <a:lstStyle/>
          <a:p>
            <a:pPr>
              <a:lnSpc>
                <a:spcPct val="100000"/>
              </a:lnSpc>
              <a:defRPr/>
            </a:pPr>
            <a:r>
              <a:rPr lang="it-IT" b="0"/>
              <a:t>FONDO PERSEO SIRIO Iscritto al n. 164 dell’Albo COVIP Sede legale: via degli Scialoja, 3 - 00196 Roma</a:t>
            </a:r>
            <a:endParaRPr lang="it-IT" b="0" dirty="0"/>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42</a:t>
            </a:fld>
            <a:endParaRPr lang="it-IT"/>
          </a:p>
        </p:txBody>
      </p:sp>
    </p:spTree>
    <p:extLst>
      <p:ext uri="{BB962C8B-B14F-4D97-AF65-F5344CB8AC3E}">
        <p14:creationId xmlns:p14="http://schemas.microsoft.com/office/powerpoint/2010/main" val="2641724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Tutto in capitale</a:t>
            </a:r>
          </a:p>
        </p:txBody>
      </p:sp>
      <p:sp>
        <p:nvSpPr>
          <p:cNvPr id="3" name="Segnaposto contenuto 2"/>
          <p:cNvSpPr>
            <a:spLocks noGrp="1"/>
          </p:cNvSpPr>
          <p:nvPr>
            <p:ph idx="1"/>
          </p:nvPr>
        </p:nvSpPr>
        <p:spPr>
          <a:xfrm>
            <a:off x="273050" y="1988840"/>
            <a:ext cx="9363075" cy="4319885"/>
          </a:xfrm>
        </p:spPr>
        <p:txBody>
          <a:bodyPr/>
          <a:lstStyle/>
          <a:p>
            <a:pPr>
              <a:spcBef>
                <a:spcPts val="800"/>
              </a:spcBef>
              <a:spcAft>
                <a:spcPts val="600"/>
              </a:spcAft>
            </a:pPr>
            <a:r>
              <a:rPr lang="it-IT" sz="2000" dirty="0"/>
              <a:t>È, inoltre, possibile riscuotere l’intera posizione maturata integralmente e in unica soluzione al verificarsi di una delle seguenti condizioni:</a:t>
            </a:r>
          </a:p>
          <a:p>
            <a:pPr marL="1044000" lvl="1">
              <a:spcBef>
                <a:spcPts val="800"/>
              </a:spcBef>
            </a:pPr>
            <a:r>
              <a:rPr lang="it-IT" sz="2000" dirty="0"/>
              <a:t>Perdita dei requisiti di partecipazione alla forma pensionistica negoziale;</a:t>
            </a:r>
          </a:p>
          <a:p>
            <a:pPr marL="1044000" lvl="1">
              <a:spcBef>
                <a:spcPts val="800"/>
              </a:spcBef>
            </a:pPr>
            <a:r>
              <a:rPr lang="it-IT" sz="2000" dirty="0"/>
              <a:t>Pensionamento senza possedere i requisiti per la rendita complementare;</a:t>
            </a:r>
          </a:p>
          <a:p>
            <a:pPr marL="1044000" lvl="1">
              <a:spcBef>
                <a:spcPts val="800"/>
              </a:spcBef>
            </a:pPr>
            <a:r>
              <a:rPr lang="it-IT" sz="2000" dirty="0"/>
              <a:t>Qualora la rendita risultante dalla conversione del montante maturato presso il Fondo fosse inferiore all’assegno sociale </a:t>
            </a:r>
            <a:r>
              <a:rPr lang="it-IT" sz="2000" dirty="0">
                <a:ea typeface="ＭＳ Ｐゴシック" pitchFamily="34" charset="-128"/>
              </a:rPr>
              <a:t>(€ 5.824,91 annui pari a € 448,07 x 13 mensilità).</a:t>
            </a:r>
            <a:endParaRPr lang="it-IT" sz="2000" dirty="0"/>
          </a:p>
        </p:txBody>
      </p:sp>
      <p:sp>
        <p:nvSpPr>
          <p:cNvPr id="4" name="Segnaposto piè di pagina 3"/>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6" name="Segnaposto numero diapositiva 5"/>
          <p:cNvSpPr>
            <a:spLocks noGrp="1"/>
          </p:cNvSpPr>
          <p:nvPr>
            <p:ph type="sldNum" sz="quarter" idx="11"/>
          </p:nvPr>
        </p:nvSpPr>
        <p:spPr/>
        <p:txBody>
          <a:bodyPr/>
          <a:lstStyle/>
          <a:p>
            <a:pPr>
              <a:defRPr/>
            </a:pPr>
            <a:fld id="{95904E82-99A9-4D3B-A23D-537F45650900}" type="slidenum">
              <a:rPr lang="it-IT" smtClean="0"/>
              <a:pPr>
                <a:defRPr/>
              </a:pPr>
              <a:t>43</a:t>
            </a:fld>
            <a:endParaRPr lang="it-IT"/>
          </a:p>
        </p:txBody>
      </p:sp>
    </p:spTree>
    <p:extLst>
      <p:ext uri="{BB962C8B-B14F-4D97-AF65-F5344CB8AC3E}">
        <p14:creationId xmlns:p14="http://schemas.microsoft.com/office/powerpoint/2010/main" val="26508522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rendite</a:t>
            </a:r>
          </a:p>
        </p:txBody>
      </p:sp>
      <p:sp>
        <p:nvSpPr>
          <p:cNvPr id="4" name="Segnaposto piè di pagina 3"/>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848544" y="1268760"/>
            <a:ext cx="8326313" cy="4896544"/>
          </a:xfrm>
          <a:prstGeom prst="rect">
            <a:avLst/>
          </a:prstGeom>
          <a:noFill/>
          <a:ln w="9525">
            <a:noFill/>
            <a:miter lim="800000"/>
            <a:headEnd/>
            <a:tailEnd/>
          </a:ln>
          <a:effectLst/>
        </p:spPr>
      </p:pic>
      <p:sp>
        <p:nvSpPr>
          <p:cNvPr id="3" name="Segnaposto numero diapositiva 2"/>
          <p:cNvSpPr>
            <a:spLocks noGrp="1"/>
          </p:cNvSpPr>
          <p:nvPr>
            <p:ph type="sldNum" sz="quarter" idx="11"/>
          </p:nvPr>
        </p:nvSpPr>
        <p:spPr/>
        <p:txBody>
          <a:bodyPr/>
          <a:lstStyle/>
          <a:p>
            <a:pPr>
              <a:defRPr/>
            </a:pPr>
            <a:fld id="{95904E82-99A9-4D3B-A23D-537F45650900}" type="slidenum">
              <a:rPr lang="it-IT" smtClean="0"/>
              <a:pPr>
                <a:defRPr/>
              </a:pPr>
              <a:t>44</a:t>
            </a:fld>
            <a:endParaRPr lang="it-IT"/>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u texte 6"/>
          <p:cNvSpPr>
            <a:spLocks noGrp="1"/>
          </p:cNvSpPr>
          <p:nvPr>
            <p:ph type="body" idx="1"/>
          </p:nvPr>
        </p:nvSpPr>
        <p:spPr>
          <a:xfrm>
            <a:off x="774700" y="2081213"/>
            <a:ext cx="6311900" cy="1500187"/>
          </a:xfrm>
        </p:spPr>
        <p:txBody>
          <a:bodyPr/>
          <a:lstStyle/>
          <a:p>
            <a:r>
              <a:rPr lang="fr-FR">
                <a:ea typeface="ＭＳ Ｐゴシック" pitchFamily="34" charset="-128"/>
              </a:rPr>
              <a:t>Domande?</a:t>
            </a:r>
          </a:p>
        </p:txBody>
      </p:sp>
      <p:sp>
        <p:nvSpPr>
          <p:cNvPr id="6" name="Espace réservé du pied de page 5"/>
          <p:cNvSpPr>
            <a:spLocks noGrp="1"/>
          </p:cNvSpPr>
          <p:nvPr>
            <p:ph type="ftr" sz="quarter" idx="11"/>
          </p:nvPr>
        </p:nvSpPr>
        <p:spPr/>
        <p:txBody>
          <a:bodyPr/>
          <a:lstStyle/>
          <a:p>
            <a:pPr>
              <a:defRPr/>
            </a:pPr>
            <a:r>
              <a:rPr lang="it-IT"/>
              <a:t>FONDO PERSEO SIRIO Iscritto al n. 164 dell’Albo COVIP Sede legale: via degli Scialoja, 3 - 00196 Roma</a:t>
            </a:r>
            <a:endParaRPr lang="it-IT" b="0" dirty="0"/>
          </a:p>
        </p:txBody>
      </p:sp>
      <p:sp>
        <p:nvSpPr>
          <p:cNvPr id="2" name="Titolo 1"/>
          <p:cNvSpPr>
            <a:spLocks noGrp="1"/>
          </p:cNvSpPr>
          <p:nvPr>
            <p:ph type="title"/>
          </p:nvPr>
        </p:nvSpPr>
        <p:spPr>
          <a:xfrm>
            <a:off x="769938" y="3935413"/>
            <a:ext cx="8585200" cy="865187"/>
          </a:xfrm>
        </p:spPr>
        <p:txBody>
          <a:bodyPr/>
          <a:lstStyle/>
          <a:p>
            <a:pPr marL="0" indent="0">
              <a:defRPr/>
            </a:pPr>
            <a:endParaRPr lang="it-IT" dirty="0">
              <a:ea typeface="+mj-ea"/>
              <a:cs typeface="+mj-cs"/>
            </a:endParaRPr>
          </a:p>
        </p:txBody>
      </p:sp>
      <p:sp>
        <p:nvSpPr>
          <p:cNvPr id="67588" name="Espace réservé du texte 7"/>
          <p:cNvSpPr>
            <a:spLocks noGrp="1"/>
          </p:cNvSpPr>
          <p:nvPr>
            <p:ph type="body" sz="quarter" idx="10"/>
          </p:nvPr>
        </p:nvSpPr>
        <p:spPr/>
        <p:txBody>
          <a:bodyPr/>
          <a:lstStyle/>
          <a:p>
            <a:pPr marL="0" indent="0"/>
            <a:r>
              <a:rPr lang="fr-FR">
                <a:ea typeface="ＭＳ Ｐゴシック" pitchFamily="34" charset="-128"/>
              </a:rPr>
              <a:t>8</a:t>
            </a:r>
          </a:p>
        </p:txBody>
      </p:sp>
      <p:sp>
        <p:nvSpPr>
          <p:cNvPr id="3" name="Segnaposto numero diapositiva 2"/>
          <p:cNvSpPr>
            <a:spLocks noGrp="1"/>
          </p:cNvSpPr>
          <p:nvPr>
            <p:ph type="sldNum" sz="quarter" idx="12"/>
          </p:nvPr>
        </p:nvSpPr>
        <p:spPr/>
        <p:txBody>
          <a:bodyPr/>
          <a:lstStyle/>
          <a:p>
            <a:pPr>
              <a:defRPr/>
            </a:pPr>
            <a:fld id="{DDB2D101-B181-4C55-A530-4C7FE938E152}" type="slidenum">
              <a:rPr lang="it-IT" smtClean="0"/>
              <a:pPr>
                <a:defRPr/>
              </a:pPr>
              <a:t>45</a:t>
            </a:fld>
            <a:endParaRPr lang="it-IT"/>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subTitle" idx="1"/>
          </p:nvPr>
        </p:nvSpPr>
        <p:spPr>
          <a:xfrm>
            <a:off x="660400" y="1989138"/>
            <a:ext cx="8585200" cy="990600"/>
          </a:xfrm>
        </p:spPr>
        <p:txBody>
          <a:bodyPr/>
          <a:lstStyle/>
          <a:p>
            <a:r>
              <a:rPr lang="fr-FR" sz="2800" b="1">
                <a:ea typeface="ＭＳ Ｐゴシック" pitchFamily="34" charset="-128"/>
              </a:rPr>
              <a:t>PER SAPERNE DI PIÙ</a:t>
            </a:r>
            <a:br>
              <a:rPr lang="fr-FR" sz="2800" b="1">
                <a:ea typeface="ＭＳ Ｐゴシック" pitchFamily="34" charset="-128"/>
              </a:rPr>
            </a:br>
            <a:r>
              <a:rPr lang="fr-FR" sz="2800" b="1">
                <a:ea typeface="ＭＳ Ｐゴシック" pitchFamily="34" charset="-128"/>
              </a:rPr>
              <a:t/>
            </a:r>
            <a:br>
              <a:rPr lang="fr-FR" sz="2800" b="1">
                <a:ea typeface="ＭＳ Ｐゴシック" pitchFamily="34" charset="-128"/>
              </a:rPr>
            </a:br>
            <a:r>
              <a:rPr lang="fr-FR" sz="1600" b="1">
                <a:ea typeface="ＭＳ Ｐゴシック" pitchFamily="34" charset="-128"/>
              </a:rPr>
              <a:t>Contatta direttamente Fondo Perseo Sirio</a:t>
            </a:r>
            <a:br>
              <a:rPr lang="fr-FR" sz="1600" b="1">
                <a:ea typeface="ＭＳ Ｐゴシック" pitchFamily="34" charset="-128"/>
              </a:rPr>
            </a:br>
            <a:r>
              <a:rPr lang="fr-FR" sz="1600">
                <a:ea typeface="ＭＳ Ｐゴシック" pitchFamily="34" charset="-128"/>
              </a:rPr>
              <a:t>+39 06 85304484</a:t>
            </a:r>
            <a:br>
              <a:rPr lang="fr-FR" sz="1600">
                <a:ea typeface="ＭＳ Ｐゴシック" pitchFamily="34" charset="-128"/>
              </a:rPr>
            </a:br>
            <a:r>
              <a:rPr lang="fr-FR" sz="1600">
                <a:ea typeface="ＭＳ Ｐゴシック" pitchFamily="34" charset="-128"/>
              </a:rPr>
              <a:t>Numero verde 800 99 4545 (solo rete fissa)</a:t>
            </a:r>
            <a:r>
              <a:rPr lang="it-IT" sz="1600">
                <a:ea typeface="ＭＳ Ｐゴシック" pitchFamily="34" charset="-128"/>
              </a:rPr>
              <a:t/>
            </a:r>
            <a:br>
              <a:rPr lang="it-IT" sz="1600">
                <a:ea typeface="ＭＳ Ｐゴシック" pitchFamily="34" charset="-128"/>
              </a:rPr>
            </a:br>
            <a:r>
              <a:rPr lang="it-IT" sz="1600">
                <a:ea typeface="ＭＳ Ｐゴシック" pitchFamily="34" charset="-128"/>
              </a:rPr>
              <a:t>www.fondoperseosirio.it</a:t>
            </a:r>
            <a:br>
              <a:rPr lang="it-IT" sz="1600">
                <a:ea typeface="ＭＳ Ｐゴシック" pitchFamily="34" charset="-128"/>
              </a:rPr>
            </a:br>
            <a:r>
              <a:rPr lang="it-IT" sz="1600">
                <a:ea typeface="ＭＳ Ｐゴシック" pitchFamily="34" charset="-128"/>
              </a:rPr>
              <a:t>info@perseosirio.it</a:t>
            </a:r>
          </a:p>
        </p:txBody>
      </p:sp>
      <p:sp>
        <p:nvSpPr>
          <p:cNvPr id="3" name="Rectangle 2"/>
          <p:cNvSpPr/>
          <p:nvPr/>
        </p:nvSpPr>
        <p:spPr>
          <a:xfrm>
            <a:off x="5457825" y="1989138"/>
            <a:ext cx="4032250" cy="862012"/>
          </a:xfrm>
          <a:prstGeom prst="rect">
            <a:avLst/>
          </a:prstGeom>
          <a:noFill/>
          <a:ln>
            <a:noFill/>
          </a:ln>
        </p:spPr>
        <p:txBody>
          <a:bodyPr lIns="0" tIns="0" rIns="0" bIns="0"/>
          <a:lstStyle/>
          <a:p>
            <a:pPr eaLnBrk="0" hangingPunct="0">
              <a:spcBef>
                <a:spcPct val="100000"/>
              </a:spcBef>
              <a:buClr>
                <a:srgbClr val="7EAC58"/>
              </a:buClr>
              <a:defRPr/>
            </a:pPr>
            <a:r>
              <a:rPr lang="fr-FR" sz="2800" kern="0" dirty="0">
                <a:solidFill>
                  <a:srgbClr val="FFFFFF"/>
                </a:solidFill>
                <a:latin typeface="Arial"/>
                <a:ea typeface="ＭＳ Ｐゴシック" charset="0"/>
                <a:cs typeface="ＭＳ Ｐゴシック" charset="0"/>
              </a:rPr>
              <a:t/>
            </a:r>
            <a:br>
              <a:rPr lang="fr-FR" sz="2800" kern="0" dirty="0">
                <a:solidFill>
                  <a:srgbClr val="FFFFFF"/>
                </a:solidFill>
                <a:latin typeface="Arial"/>
                <a:ea typeface="ＭＳ Ｐゴシック" charset="0"/>
                <a:cs typeface="ＭＳ Ｐゴシック" charset="0"/>
              </a:rPr>
            </a:br>
            <a:r>
              <a:rPr lang="fr-FR" sz="2800" kern="0" dirty="0">
                <a:solidFill>
                  <a:srgbClr val="FFFFFF"/>
                </a:solidFill>
                <a:latin typeface="Arial"/>
                <a:ea typeface="ＭＳ Ｐゴシック" charset="0"/>
                <a:cs typeface="ＭＳ Ｐゴシック" charset="0"/>
              </a:rPr>
              <a:t/>
            </a:r>
            <a:br>
              <a:rPr lang="fr-FR" sz="2800" kern="0" dirty="0">
                <a:solidFill>
                  <a:srgbClr val="FFFFFF"/>
                </a:solidFill>
                <a:latin typeface="Arial"/>
                <a:ea typeface="ＭＳ Ｐゴシック" charset="0"/>
                <a:cs typeface="ＭＳ Ｐゴシック" charset="0"/>
              </a:rPr>
            </a:br>
            <a:r>
              <a:rPr lang="fr-FR" sz="1600" dirty="0" err="1">
                <a:solidFill>
                  <a:srgbClr val="FFFFFF"/>
                </a:solidFill>
                <a:latin typeface="Arial" pitchFamily="34" charset="0"/>
                <a:ea typeface="ＭＳ Ｐゴシック" charset="0"/>
                <a:cs typeface="ＭＳ Ｐゴシック" charset="0"/>
              </a:rPr>
              <a:t>Oppure</a:t>
            </a:r>
            <a:r>
              <a:rPr lang="fr-FR" sz="1600" dirty="0">
                <a:solidFill>
                  <a:srgbClr val="FFFFFF"/>
                </a:solidFill>
                <a:latin typeface="Arial" pitchFamily="34" charset="0"/>
                <a:ea typeface="ＭＳ Ｐゴシック" charset="0"/>
                <a:cs typeface="ＭＳ Ｐゴシック" charset="0"/>
              </a:rPr>
              <a:t> </a:t>
            </a:r>
            <a:r>
              <a:rPr lang="fr-FR" sz="1600" dirty="0" err="1">
                <a:solidFill>
                  <a:srgbClr val="FFFFFF"/>
                </a:solidFill>
                <a:latin typeface="Arial" pitchFamily="34" charset="0"/>
                <a:ea typeface="ＭＳ Ｐゴシック" charset="0"/>
                <a:cs typeface="ＭＳ Ｐゴシック" charset="0"/>
              </a:rPr>
              <a:t>rivolgiti</a:t>
            </a:r>
            <a:r>
              <a:rPr lang="fr-FR" sz="1600" dirty="0">
                <a:solidFill>
                  <a:srgbClr val="FFFFFF"/>
                </a:solidFill>
                <a:latin typeface="Arial" pitchFamily="34" charset="0"/>
                <a:ea typeface="ＭＳ Ｐゴシック" charset="0"/>
                <a:cs typeface="ＭＳ Ｐゴシック" charset="0"/>
              </a:rPr>
              <a:t>:</a:t>
            </a:r>
            <a:r>
              <a:rPr lang="fr-FR" sz="1600" kern="0" dirty="0">
                <a:solidFill>
                  <a:srgbClr val="FFFFFF"/>
                </a:solidFill>
                <a:latin typeface="Arial"/>
                <a:ea typeface="ＭＳ Ｐゴシック" charset="0"/>
                <a:cs typeface="ＭＳ Ｐゴシック" charset="0"/>
              </a:rPr>
              <a:t/>
            </a:r>
            <a:br>
              <a:rPr lang="fr-FR" sz="1600" kern="0" dirty="0">
                <a:solidFill>
                  <a:srgbClr val="FFFFFF"/>
                </a:solidFill>
                <a:latin typeface="Arial"/>
                <a:ea typeface="ＭＳ Ｐゴシック" charset="0"/>
                <a:cs typeface="ＭＳ Ｐゴシック" charset="0"/>
              </a:rPr>
            </a:br>
            <a:r>
              <a:rPr lang="fr-FR" sz="1600" b="0" dirty="0">
                <a:solidFill>
                  <a:srgbClr val="FFFFFF"/>
                </a:solidFill>
                <a:latin typeface="+mn-lt"/>
                <a:ea typeface="ＭＳ Ｐゴシック" charset="0"/>
                <a:cs typeface="ＭＳ Ｐゴシック" charset="0"/>
              </a:rPr>
              <a:t>- ai </a:t>
            </a:r>
            <a:r>
              <a:rPr lang="fr-FR" sz="1600" b="0" dirty="0" err="1">
                <a:solidFill>
                  <a:srgbClr val="FFFFFF"/>
                </a:solidFill>
                <a:latin typeface="+mn-lt"/>
                <a:ea typeface="ＭＳ Ｐゴシック" charset="0"/>
                <a:cs typeface="ＭＳ Ｐゴシック" charset="0"/>
              </a:rPr>
              <a:t>patronati</a:t>
            </a:r>
            <a:r>
              <a:rPr lang="fr-FR" sz="1600" b="0" dirty="0">
                <a:solidFill>
                  <a:srgbClr val="FFFFFF"/>
                </a:solidFill>
                <a:latin typeface="+mn-lt"/>
                <a:ea typeface="ＭＳ Ｐゴシック" charset="0"/>
                <a:cs typeface="ＭＳ Ｐゴシック" charset="0"/>
              </a:rPr>
              <a:t> INCA – INAS – ITAL – ACLI </a:t>
            </a:r>
            <a:br>
              <a:rPr lang="fr-FR" sz="1600" b="0" dirty="0">
                <a:solidFill>
                  <a:srgbClr val="FFFFFF"/>
                </a:solidFill>
                <a:latin typeface="+mn-lt"/>
                <a:ea typeface="ＭＳ Ｐゴシック" charset="0"/>
                <a:cs typeface="ＭＳ Ｐゴシック" charset="0"/>
              </a:rPr>
            </a:br>
            <a:r>
              <a:rPr lang="fr-FR" sz="1600" b="0" dirty="0">
                <a:solidFill>
                  <a:srgbClr val="FFFFFF"/>
                </a:solidFill>
                <a:latin typeface="+mn-lt"/>
                <a:ea typeface="ＭＳ Ｐゴシック" charset="0"/>
                <a:cs typeface="ＭＳ Ｐゴシック" charset="0"/>
              </a:rPr>
              <a:t>- </a:t>
            </a:r>
            <a:r>
              <a:rPr lang="fr-FR" sz="1600" b="0" dirty="0" err="1">
                <a:solidFill>
                  <a:srgbClr val="FFFFFF"/>
                </a:solidFill>
                <a:latin typeface="+mn-lt"/>
                <a:ea typeface="ＭＳ Ｐゴシック" charset="0"/>
                <a:cs typeface="ＭＳ Ｐゴシック" charset="0"/>
              </a:rPr>
              <a:t>alle</a:t>
            </a:r>
            <a:r>
              <a:rPr lang="fr-FR" sz="1600" b="0" dirty="0">
                <a:solidFill>
                  <a:srgbClr val="FFFFFF"/>
                </a:solidFill>
                <a:latin typeface="+mn-lt"/>
                <a:ea typeface="ＭＳ Ｐゴシック" charset="0"/>
                <a:cs typeface="ＭＳ Ｐゴシック" charset="0"/>
              </a:rPr>
              <a:t> </a:t>
            </a:r>
            <a:r>
              <a:rPr lang="fr-FR" sz="1600" b="0" dirty="0" err="1">
                <a:solidFill>
                  <a:srgbClr val="FFFFFF"/>
                </a:solidFill>
                <a:latin typeface="+mn-lt"/>
                <a:ea typeface="ＭＳ Ｐゴシック" charset="0"/>
                <a:cs typeface="ＭＳ Ｐゴシック" charset="0"/>
              </a:rPr>
              <a:t>organizzazioni</a:t>
            </a:r>
            <a:r>
              <a:rPr lang="fr-FR" sz="1600" b="0" dirty="0">
                <a:solidFill>
                  <a:srgbClr val="FFFFFF"/>
                </a:solidFill>
                <a:latin typeface="+mn-lt"/>
                <a:ea typeface="ＭＳ Ｐゴシック" charset="0"/>
                <a:cs typeface="ＭＳ Ｐゴシック" charset="0"/>
              </a:rPr>
              <a:t> </a:t>
            </a:r>
            <a:r>
              <a:rPr lang="fr-FR" sz="1600" b="0" dirty="0" err="1">
                <a:solidFill>
                  <a:srgbClr val="FFFFFF"/>
                </a:solidFill>
                <a:latin typeface="+mn-lt"/>
                <a:ea typeface="ＭＳ Ｐゴシック" charset="0"/>
                <a:cs typeface="ＭＳ Ｐゴシック" charset="0"/>
              </a:rPr>
              <a:t>sindacali</a:t>
            </a:r>
            <a:r>
              <a:rPr lang="fr-FR" sz="1600" b="0" dirty="0">
                <a:solidFill>
                  <a:srgbClr val="FFFFFF"/>
                </a:solidFill>
                <a:latin typeface="+mn-lt"/>
                <a:ea typeface="ＭＳ Ｐゴシック" charset="0"/>
                <a:cs typeface="ＭＳ Ｐゴシック" charset="0"/>
              </a:rPr>
              <a:t> </a:t>
            </a:r>
            <a:r>
              <a:rPr lang="fr-FR" sz="1600" b="0" dirty="0" err="1">
                <a:solidFill>
                  <a:srgbClr val="FFFFFF"/>
                </a:solidFill>
                <a:latin typeface="+mn-lt"/>
                <a:ea typeface="ＭＳ Ｐゴシック" charset="0"/>
                <a:cs typeface="ＭＳ Ｐゴシック" charset="0"/>
              </a:rPr>
              <a:t>del</a:t>
            </a:r>
            <a:r>
              <a:rPr lang="fr-FR" sz="1600" b="0" dirty="0">
                <a:solidFill>
                  <a:srgbClr val="FFFFFF"/>
                </a:solidFill>
                <a:latin typeface="+mn-lt"/>
                <a:ea typeface="ＭＳ Ｐゴシック" charset="0"/>
                <a:cs typeface="ＭＳ Ｐゴシック" charset="0"/>
              </a:rPr>
              <a:t> </a:t>
            </a:r>
            <a:r>
              <a:rPr lang="fr-FR" sz="1600" b="0" dirty="0" err="1">
                <a:solidFill>
                  <a:srgbClr val="FFFFFF"/>
                </a:solidFill>
                <a:latin typeface="+mn-lt"/>
                <a:ea typeface="ＭＳ Ｐゴシック" charset="0"/>
                <a:cs typeface="ＭＳ Ｐゴシック" charset="0"/>
              </a:rPr>
              <a:t>tuo</a:t>
            </a:r>
            <a:r>
              <a:rPr lang="fr-FR" sz="1600" b="0" dirty="0">
                <a:solidFill>
                  <a:srgbClr val="FFFFFF"/>
                </a:solidFill>
                <a:latin typeface="+mn-lt"/>
                <a:ea typeface="ＭＳ Ｐゴシック" charset="0"/>
                <a:cs typeface="ＭＳ Ｐゴシック" charset="0"/>
              </a:rPr>
              <a:t> Ente</a:t>
            </a:r>
            <a:endParaRPr lang="en-US" sz="1600" b="0" dirty="0">
              <a:solidFill>
                <a:srgbClr val="FFFFFF"/>
              </a:solidFill>
              <a:latin typeface="+mn-lt"/>
              <a:ea typeface="ＭＳ Ｐゴシック" charset="0"/>
              <a:cs typeface="ＭＳ Ｐゴシック"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132"/>
          <p:cNvSpPr txBox="1">
            <a:spLocks noChangeArrowheads="1"/>
          </p:cNvSpPr>
          <p:nvPr/>
        </p:nvSpPr>
        <p:spPr bwMode="auto">
          <a:xfrm>
            <a:off x="4221163" y="4403725"/>
            <a:ext cx="184150" cy="461963"/>
          </a:xfrm>
          <a:prstGeom prst="rect">
            <a:avLst/>
          </a:prstGeom>
          <a:noFill/>
          <a:ln w="12700">
            <a:noFill/>
            <a:miter lim="800000"/>
            <a:headEnd/>
            <a:tailEnd/>
          </a:ln>
        </p:spPr>
        <p:txBody>
          <a:bodyPr wrap="none">
            <a:spAutoFit/>
          </a:bodyPr>
          <a:lstStyle/>
          <a:p>
            <a:pPr algn="ctr" eaLnBrk="0" hangingPunct="0"/>
            <a:endParaRPr lang="it-IT" altLang="it-IT" sz="2400">
              <a:latin typeface="Times New Roman" pitchFamily="18" charset="0"/>
            </a:endParaRPr>
          </a:p>
        </p:txBody>
      </p:sp>
      <p:sp>
        <p:nvSpPr>
          <p:cNvPr id="22530" name="Text Box 1133"/>
          <p:cNvSpPr txBox="1">
            <a:spLocks noChangeArrowheads="1"/>
          </p:cNvSpPr>
          <p:nvPr/>
        </p:nvSpPr>
        <p:spPr bwMode="auto">
          <a:xfrm>
            <a:off x="4572000" y="4308475"/>
            <a:ext cx="184150" cy="461963"/>
          </a:xfrm>
          <a:prstGeom prst="rect">
            <a:avLst/>
          </a:prstGeom>
          <a:noFill/>
          <a:ln w="12700">
            <a:noFill/>
            <a:miter lim="800000"/>
            <a:headEnd/>
            <a:tailEnd/>
          </a:ln>
        </p:spPr>
        <p:txBody>
          <a:bodyPr wrap="none">
            <a:spAutoFit/>
          </a:bodyPr>
          <a:lstStyle/>
          <a:p>
            <a:pPr algn="ctr" eaLnBrk="0" hangingPunct="0"/>
            <a:endParaRPr lang="it-IT" altLang="it-IT" sz="2400">
              <a:latin typeface="Times New Roman" pitchFamily="18" charset="0"/>
            </a:endParaRPr>
          </a:p>
        </p:txBody>
      </p:sp>
      <p:sp>
        <p:nvSpPr>
          <p:cNvPr id="22531" name="Text Box 1134"/>
          <p:cNvSpPr txBox="1">
            <a:spLocks noChangeArrowheads="1"/>
          </p:cNvSpPr>
          <p:nvPr/>
        </p:nvSpPr>
        <p:spPr bwMode="auto">
          <a:xfrm>
            <a:off x="1071563" y="1430338"/>
            <a:ext cx="185737" cy="461962"/>
          </a:xfrm>
          <a:prstGeom prst="rect">
            <a:avLst/>
          </a:prstGeom>
          <a:noFill/>
          <a:ln w="12700">
            <a:noFill/>
            <a:miter lim="800000"/>
            <a:headEnd/>
            <a:tailEnd/>
          </a:ln>
        </p:spPr>
        <p:txBody>
          <a:bodyPr wrap="none">
            <a:spAutoFit/>
          </a:bodyPr>
          <a:lstStyle/>
          <a:p>
            <a:pPr algn="ctr" eaLnBrk="0" hangingPunct="0"/>
            <a:endParaRPr lang="it-IT" altLang="it-IT" sz="2400">
              <a:latin typeface="Times New Roman" pitchFamily="18" charset="0"/>
            </a:endParaRPr>
          </a:p>
        </p:txBody>
      </p:sp>
      <p:sp>
        <p:nvSpPr>
          <p:cNvPr id="22532" name="Text Box 1136"/>
          <p:cNvSpPr txBox="1">
            <a:spLocks noChangeArrowheads="1"/>
          </p:cNvSpPr>
          <p:nvPr/>
        </p:nvSpPr>
        <p:spPr bwMode="auto">
          <a:xfrm>
            <a:off x="1857375" y="2389188"/>
            <a:ext cx="185738" cy="461962"/>
          </a:xfrm>
          <a:prstGeom prst="rect">
            <a:avLst/>
          </a:prstGeom>
          <a:noFill/>
          <a:ln w="12700">
            <a:noFill/>
            <a:miter lim="800000"/>
            <a:headEnd/>
            <a:tailEnd/>
          </a:ln>
        </p:spPr>
        <p:txBody>
          <a:bodyPr wrap="none">
            <a:spAutoFit/>
          </a:bodyPr>
          <a:lstStyle/>
          <a:p>
            <a:pPr algn="ctr" eaLnBrk="0" hangingPunct="0"/>
            <a:endParaRPr lang="it-IT" altLang="it-IT" sz="2400">
              <a:latin typeface="Times New Roman" pitchFamily="18" charset="0"/>
            </a:endParaRPr>
          </a:p>
        </p:txBody>
      </p:sp>
      <p:sp>
        <p:nvSpPr>
          <p:cNvPr id="22533" name="Text Box 1140"/>
          <p:cNvSpPr txBox="1">
            <a:spLocks noChangeArrowheads="1"/>
          </p:cNvSpPr>
          <p:nvPr/>
        </p:nvSpPr>
        <p:spPr bwMode="auto">
          <a:xfrm>
            <a:off x="1763713" y="3346450"/>
            <a:ext cx="184150" cy="461963"/>
          </a:xfrm>
          <a:prstGeom prst="rect">
            <a:avLst/>
          </a:prstGeom>
          <a:noFill/>
          <a:ln w="12700">
            <a:noFill/>
            <a:miter lim="800000"/>
            <a:headEnd/>
            <a:tailEnd/>
          </a:ln>
        </p:spPr>
        <p:txBody>
          <a:bodyPr wrap="none">
            <a:spAutoFit/>
          </a:bodyPr>
          <a:lstStyle/>
          <a:p>
            <a:pPr algn="ctr" eaLnBrk="0" hangingPunct="0"/>
            <a:endParaRPr lang="it-IT" altLang="it-IT" sz="2400">
              <a:latin typeface="Times New Roman" pitchFamily="18" charset="0"/>
            </a:endParaRPr>
          </a:p>
        </p:txBody>
      </p:sp>
      <p:sp>
        <p:nvSpPr>
          <p:cNvPr id="22534" name="Freeform 1028"/>
          <p:cNvSpPr>
            <a:spLocks/>
          </p:cNvSpPr>
          <p:nvPr/>
        </p:nvSpPr>
        <p:spPr bwMode="auto">
          <a:xfrm>
            <a:off x="1947863" y="2243138"/>
            <a:ext cx="82550" cy="406400"/>
          </a:xfrm>
          <a:custGeom>
            <a:avLst/>
            <a:gdLst>
              <a:gd name="T0" fmla="*/ 0 w 117"/>
              <a:gd name="T1" fmla="*/ 2147483647 h 711"/>
              <a:gd name="T2" fmla="*/ 2147483647 w 117"/>
              <a:gd name="T3" fmla="*/ 2147483647 h 711"/>
              <a:gd name="T4" fmla="*/ 2147483647 w 117"/>
              <a:gd name="T5" fmla="*/ 2147483647 h 711"/>
              <a:gd name="T6" fmla="*/ 2147483647 w 117"/>
              <a:gd name="T7" fmla="*/ 0 h 711"/>
              <a:gd name="T8" fmla="*/ 2147483647 w 117"/>
              <a:gd name="T9" fmla="*/ 2147483647 h 711"/>
              <a:gd name="T10" fmla="*/ 0 w 117"/>
              <a:gd name="T11" fmla="*/ 2147483647 h 711"/>
              <a:gd name="T12" fmla="*/ 0 w 117"/>
              <a:gd name="T13" fmla="*/ 2147483647 h 711"/>
              <a:gd name="T14" fmla="*/ 0 60000 65536"/>
              <a:gd name="T15" fmla="*/ 0 60000 65536"/>
              <a:gd name="T16" fmla="*/ 0 60000 65536"/>
              <a:gd name="T17" fmla="*/ 0 60000 65536"/>
              <a:gd name="T18" fmla="*/ 0 60000 65536"/>
              <a:gd name="T19" fmla="*/ 0 60000 65536"/>
              <a:gd name="T20" fmla="*/ 0 60000 65536"/>
              <a:gd name="T21" fmla="*/ 0 w 117"/>
              <a:gd name="T22" fmla="*/ 0 h 711"/>
              <a:gd name="T23" fmla="*/ 117 w 117"/>
              <a:gd name="T24" fmla="*/ 711 h 7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711">
                <a:moveTo>
                  <a:pt x="0" y="711"/>
                </a:moveTo>
                <a:lnTo>
                  <a:pt x="52" y="666"/>
                </a:lnTo>
                <a:lnTo>
                  <a:pt x="78" y="302"/>
                </a:lnTo>
                <a:lnTo>
                  <a:pt x="117" y="0"/>
                </a:lnTo>
                <a:lnTo>
                  <a:pt x="49" y="308"/>
                </a:lnTo>
                <a:lnTo>
                  <a:pt x="0" y="711"/>
                </a:lnTo>
                <a:close/>
              </a:path>
            </a:pathLst>
          </a:custGeom>
          <a:solidFill>
            <a:srgbClr val="000000"/>
          </a:solidFill>
          <a:ln w="9525">
            <a:noFill/>
            <a:round/>
            <a:headEnd/>
            <a:tailEnd/>
          </a:ln>
        </p:spPr>
        <p:txBody>
          <a:bodyPr/>
          <a:lstStyle/>
          <a:p>
            <a:endParaRPr lang="it-IT"/>
          </a:p>
        </p:txBody>
      </p:sp>
      <p:sp>
        <p:nvSpPr>
          <p:cNvPr id="22535" name="Freeform 1051"/>
          <p:cNvSpPr>
            <a:spLocks/>
          </p:cNvSpPr>
          <p:nvPr/>
        </p:nvSpPr>
        <p:spPr bwMode="auto">
          <a:xfrm>
            <a:off x="1250950" y="2951163"/>
            <a:ext cx="306388" cy="79375"/>
          </a:xfrm>
          <a:custGeom>
            <a:avLst/>
            <a:gdLst>
              <a:gd name="T0" fmla="*/ 0 w 444"/>
              <a:gd name="T1" fmla="*/ 0 h 136"/>
              <a:gd name="T2" fmla="*/ 2147483647 w 444"/>
              <a:gd name="T3" fmla="*/ 0 h 136"/>
              <a:gd name="T4" fmla="*/ 2147483647 w 444"/>
              <a:gd name="T5" fmla="*/ 2147483647 h 136"/>
              <a:gd name="T6" fmla="*/ 2147483647 w 444"/>
              <a:gd name="T7" fmla="*/ 2147483647 h 136"/>
              <a:gd name="T8" fmla="*/ 2147483647 w 444"/>
              <a:gd name="T9" fmla="*/ 2147483647 h 136"/>
              <a:gd name="T10" fmla="*/ 2147483647 w 444"/>
              <a:gd name="T11" fmla="*/ 2147483647 h 136"/>
              <a:gd name="T12" fmla="*/ 2147483647 w 444"/>
              <a:gd name="T13" fmla="*/ 2147483647 h 136"/>
              <a:gd name="T14" fmla="*/ 2147483647 w 444"/>
              <a:gd name="T15" fmla="*/ 2147483647 h 136"/>
              <a:gd name="T16" fmla="*/ 0 w 444"/>
              <a:gd name="T17" fmla="*/ 0 h 136"/>
              <a:gd name="T18" fmla="*/ 0 w 444"/>
              <a:gd name="T19" fmla="*/ 0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4"/>
              <a:gd name="T31" fmla="*/ 0 h 136"/>
              <a:gd name="T32" fmla="*/ 444 w 444"/>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4" h="136">
                <a:moveTo>
                  <a:pt x="0" y="0"/>
                </a:moveTo>
                <a:lnTo>
                  <a:pt x="179" y="0"/>
                </a:lnTo>
                <a:lnTo>
                  <a:pt x="444" y="81"/>
                </a:lnTo>
                <a:lnTo>
                  <a:pt x="389" y="136"/>
                </a:lnTo>
                <a:lnTo>
                  <a:pt x="346" y="102"/>
                </a:lnTo>
                <a:lnTo>
                  <a:pt x="166" y="123"/>
                </a:lnTo>
                <a:lnTo>
                  <a:pt x="265" y="47"/>
                </a:lnTo>
                <a:lnTo>
                  <a:pt x="37" y="55"/>
                </a:lnTo>
                <a:lnTo>
                  <a:pt x="0" y="0"/>
                </a:lnTo>
                <a:close/>
              </a:path>
            </a:pathLst>
          </a:custGeom>
          <a:solidFill>
            <a:srgbClr val="000000"/>
          </a:solidFill>
          <a:ln w="9525">
            <a:noFill/>
            <a:round/>
            <a:headEnd/>
            <a:tailEnd/>
          </a:ln>
        </p:spPr>
        <p:txBody>
          <a:bodyPr/>
          <a:lstStyle/>
          <a:p>
            <a:endParaRPr lang="it-IT"/>
          </a:p>
        </p:txBody>
      </p:sp>
      <p:sp>
        <p:nvSpPr>
          <p:cNvPr id="22536" name="Freeform 1052"/>
          <p:cNvSpPr>
            <a:spLocks/>
          </p:cNvSpPr>
          <p:nvPr/>
        </p:nvSpPr>
        <p:spPr bwMode="auto">
          <a:xfrm>
            <a:off x="1211263" y="2794000"/>
            <a:ext cx="1577975" cy="1041400"/>
          </a:xfrm>
          <a:custGeom>
            <a:avLst/>
            <a:gdLst>
              <a:gd name="T0" fmla="*/ 2147483647 w 2280"/>
              <a:gd name="T1" fmla="*/ 2147483647 h 1828"/>
              <a:gd name="T2" fmla="*/ 2147483647 w 2280"/>
              <a:gd name="T3" fmla="*/ 2147483647 h 1828"/>
              <a:gd name="T4" fmla="*/ 2147483647 w 2280"/>
              <a:gd name="T5" fmla="*/ 2147483647 h 1828"/>
              <a:gd name="T6" fmla="*/ 2147483647 w 2280"/>
              <a:gd name="T7" fmla="*/ 2147483647 h 1828"/>
              <a:gd name="T8" fmla="*/ 2147483647 w 2280"/>
              <a:gd name="T9" fmla="*/ 2147483647 h 1828"/>
              <a:gd name="T10" fmla="*/ 2147483647 w 2280"/>
              <a:gd name="T11" fmla="*/ 2147483647 h 1828"/>
              <a:gd name="T12" fmla="*/ 2147483647 w 2280"/>
              <a:gd name="T13" fmla="*/ 2147483647 h 1828"/>
              <a:gd name="T14" fmla="*/ 2147483647 w 2280"/>
              <a:gd name="T15" fmla="*/ 2147483647 h 1828"/>
              <a:gd name="T16" fmla="*/ 2147483647 w 2280"/>
              <a:gd name="T17" fmla="*/ 2147483647 h 1828"/>
              <a:gd name="T18" fmla="*/ 2147483647 w 2280"/>
              <a:gd name="T19" fmla="*/ 2147483647 h 1828"/>
              <a:gd name="T20" fmla="*/ 2147483647 w 2280"/>
              <a:gd name="T21" fmla="*/ 2147483647 h 1828"/>
              <a:gd name="T22" fmla="*/ 2147483647 w 2280"/>
              <a:gd name="T23" fmla="*/ 2147483647 h 1828"/>
              <a:gd name="T24" fmla="*/ 2147483647 w 2280"/>
              <a:gd name="T25" fmla="*/ 2147483647 h 1828"/>
              <a:gd name="T26" fmla="*/ 2147483647 w 2280"/>
              <a:gd name="T27" fmla="*/ 2147483647 h 1828"/>
              <a:gd name="T28" fmla="*/ 2147483647 w 2280"/>
              <a:gd name="T29" fmla="*/ 2147483647 h 1828"/>
              <a:gd name="T30" fmla="*/ 2147483647 w 2280"/>
              <a:gd name="T31" fmla="*/ 2147483647 h 1828"/>
              <a:gd name="T32" fmla="*/ 2147483647 w 2280"/>
              <a:gd name="T33" fmla="*/ 2147483647 h 1828"/>
              <a:gd name="T34" fmla="*/ 2147483647 w 2280"/>
              <a:gd name="T35" fmla="*/ 2147483647 h 1828"/>
              <a:gd name="T36" fmla="*/ 2147483647 w 2280"/>
              <a:gd name="T37" fmla="*/ 2147483647 h 1828"/>
              <a:gd name="T38" fmla="*/ 2147483647 w 2280"/>
              <a:gd name="T39" fmla="*/ 2147483647 h 1828"/>
              <a:gd name="T40" fmla="*/ 2147483647 w 2280"/>
              <a:gd name="T41" fmla="*/ 2147483647 h 1828"/>
              <a:gd name="T42" fmla="*/ 2147483647 w 2280"/>
              <a:gd name="T43" fmla="*/ 2147483647 h 1828"/>
              <a:gd name="T44" fmla="*/ 2147483647 w 2280"/>
              <a:gd name="T45" fmla="*/ 2147483647 h 1828"/>
              <a:gd name="T46" fmla="*/ 2147483647 w 2280"/>
              <a:gd name="T47" fmla="*/ 2147483647 h 1828"/>
              <a:gd name="T48" fmla="*/ 2147483647 w 2280"/>
              <a:gd name="T49" fmla="*/ 2147483647 h 1828"/>
              <a:gd name="T50" fmla="*/ 2147483647 w 2280"/>
              <a:gd name="T51" fmla="*/ 2147483647 h 1828"/>
              <a:gd name="T52" fmla="*/ 2147483647 w 2280"/>
              <a:gd name="T53" fmla="*/ 2147483647 h 1828"/>
              <a:gd name="T54" fmla="*/ 2147483647 w 2280"/>
              <a:gd name="T55" fmla="*/ 2147483647 h 1828"/>
              <a:gd name="T56" fmla="*/ 2147483647 w 2280"/>
              <a:gd name="T57" fmla="*/ 2147483647 h 1828"/>
              <a:gd name="T58" fmla="*/ 2147483647 w 2280"/>
              <a:gd name="T59" fmla="*/ 2147483647 h 1828"/>
              <a:gd name="T60" fmla="*/ 2147483647 w 2280"/>
              <a:gd name="T61" fmla="*/ 2147483647 h 1828"/>
              <a:gd name="T62" fmla="*/ 2147483647 w 2280"/>
              <a:gd name="T63" fmla="*/ 2147483647 h 1828"/>
              <a:gd name="T64" fmla="*/ 2147483647 w 2280"/>
              <a:gd name="T65" fmla="*/ 2147483647 h 1828"/>
              <a:gd name="T66" fmla="*/ 2147483647 w 2280"/>
              <a:gd name="T67" fmla="*/ 2147483647 h 1828"/>
              <a:gd name="T68" fmla="*/ 2147483647 w 2280"/>
              <a:gd name="T69" fmla="*/ 2147483647 h 1828"/>
              <a:gd name="T70" fmla="*/ 2147483647 w 2280"/>
              <a:gd name="T71" fmla="*/ 2147483647 h 1828"/>
              <a:gd name="T72" fmla="*/ 2147483647 w 2280"/>
              <a:gd name="T73" fmla="*/ 0 h 1828"/>
              <a:gd name="T74" fmla="*/ 2147483647 w 2280"/>
              <a:gd name="T75" fmla="*/ 2147483647 h 1828"/>
              <a:gd name="T76" fmla="*/ 2147483647 w 2280"/>
              <a:gd name="T77" fmla="*/ 2147483647 h 1828"/>
              <a:gd name="T78" fmla="*/ 2147483647 w 2280"/>
              <a:gd name="T79" fmla="*/ 2147483647 h 1828"/>
              <a:gd name="T80" fmla="*/ 2147483647 w 2280"/>
              <a:gd name="T81" fmla="*/ 2147483647 h 1828"/>
              <a:gd name="T82" fmla="*/ 2147483647 w 2280"/>
              <a:gd name="T83" fmla="*/ 2147483647 h 1828"/>
              <a:gd name="T84" fmla="*/ 0 w 2280"/>
              <a:gd name="T85" fmla="*/ 2147483647 h 1828"/>
              <a:gd name="T86" fmla="*/ 2147483647 w 2280"/>
              <a:gd name="T87" fmla="*/ 2147483647 h 1828"/>
              <a:gd name="T88" fmla="*/ 2147483647 w 2280"/>
              <a:gd name="T89" fmla="*/ 2147483647 h 1828"/>
              <a:gd name="T90" fmla="*/ 2147483647 w 2280"/>
              <a:gd name="T91" fmla="*/ 2147483647 h 1828"/>
              <a:gd name="T92" fmla="*/ 2147483647 w 2280"/>
              <a:gd name="T93" fmla="*/ 2147483647 h 1828"/>
              <a:gd name="T94" fmla="*/ 2147483647 w 2280"/>
              <a:gd name="T95" fmla="*/ 2147483647 h 1828"/>
              <a:gd name="T96" fmla="*/ 2147483647 w 2280"/>
              <a:gd name="T97" fmla="*/ 2147483647 h 18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80"/>
              <a:gd name="T148" fmla="*/ 0 h 1828"/>
              <a:gd name="T149" fmla="*/ 2280 w 2280"/>
              <a:gd name="T150" fmla="*/ 1828 h 18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80" h="1828">
                <a:moveTo>
                  <a:pt x="351" y="562"/>
                </a:moveTo>
                <a:lnTo>
                  <a:pt x="249" y="528"/>
                </a:lnTo>
                <a:lnTo>
                  <a:pt x="135" y="401"/>
                </a:lnTo>
                <a:lnTo>
                  <a:pt x="80" y="239"/>
                </a:lnTo>
                <a:lnTo>
                  <a:pt x="177" y="203"/>
                </a:lnTo>
                <a:lnTo>
                  <a:pt x="296" y="203"/>
                </a:lnTo>
                <a:lnTo>
                  <a:pt x="457" y="267"/>
                </a:lnTo>
                <a:lnTo>
                  <a:pt x="545" y="322"/>
                </a:lnTo>
                <a:lnTo>
                  <a:pt x="766" y="164"/>
                </a:lnTo>
                <a:lnTo>
                  <a:pt x="938" y="98"/>
                </a:lnTo>
                <a:lnTo>
                  <a:pt x="938" y="135"/>
                </a:lnTo>
                <a:lnTo>
                  <a:pt x="1138" y="182"/>
                </a:lnTo>
                <a:lnTo>
                  <a:pt x="1459" y="102"/>
                </a:lnTo>
                <a:lnTo>
                  <a:pt x="1688" y="127"/>
                </a:lnTo>
                <a:lnTo>
                  <a:pt x="1688" y="93"/>
                </a:lnTo>
                <a:lnTo>
                  <a:pt x="1887" y="190"/>
                </a:lnTo>
                <a:lnTo>
                  <a:pt x="2153" y="483"/>
                </a:lnTo>
                <a:lnTo>
                  <a:pt x="2251" y="808"/>
                </a:lnTo>
                <a:lnTo>
                  <a:pt x="2196" y="1126"/>
                </a:lnTo>
                <a:lnTo>
                  <a:pt x="2129" y="1105"/>
                </a:lnTo>
                <a:lnTo>
                  <a:pt x="2121" y="1290"/>
                </a:lnTo>
                <a:lnTo>
                  <a:pt x="2026" y="1224"/>
                </a:lnTo>
                <a:lnTo>
                  <a:pt x="2002" y="1409"/>
                </a:lnTo>
                <a:lnTo>
                  <a:pt x="1904" y="1258"/>
                </a:lnTo>
                <a:lnTo>
                  <a:pt x="1841" y="1506"/>
                </a:lnTo>
                <a:lnTo>
                  <a:pt x="1870" y="1710"/>
                </a:lnTo>
                <a:lnTo>
                  <a:pt x="1939" y="1828"/>
                </a:lnTo>
                <a:lnTo>
                  <a:pt x="1981" y="1812"/>
                </a:lnTo>
                <a:lnTo>
                  <a:pt x="1904" y="1685"/>
                </a:lnTo>
                <a:lnTo>
                  <a:pt x="1883" y="1545"/>
                </a:lnTo>
                <a:lnTo>
                  <a:pt x="2078" y="1406"/>
                </a:lnTo>
                <a:lnTo>
                  <a:pt x="2217" y="1206"/>
                </a:lnTo>
                <a:lnTo>
                  <a:pt x="2280" y="871"/>
                </a:lnTo>
                <a:lnTo>
                  <a:pt x="2248" y="596"/>
                </a:lnTo>
                <a:lnTo>
                  <a:pt x="2095" y="335"/>
                </a:lnTo>
                <a:lnTo>
                  <a:pt x="1781" y="80"/>
                </a:lnTo>
                <a:lnTo>
                  <a:pt x="1431" y="0"/>
                </a:lnTo>
                <a:lnTo>
                  <a:pt x="977" y="46"/>
                </a:lnTo>
                <a:lnTo>
                  <a:pt x="664" y="172"/>
                </a:lnTo>
                <a:lnTo>
                  <a:pt x="545" y="262"/>
                </a:lnTo>
                <a:lnTo>
                  <a:pt x="381" y="177"/>
                </a:lnTo>
                <a:lnTo>
                  <a:pt x="140" y="164"/>
                </a:lnTo>
                <a:lnTo>
                  <a:pt x="0" y="249"/>
                </a:lnTo>
                <a:lnTo>
                  <a:pt x="23" y="314"/>
                </a:lnTo>
                <a:lnTo>
                  <a:pt x="140" y="486"/>
                </a:lnTo>
                <a:lnTo>
                  <a:pt x="262" y="592"/>
                </a:lnTo>
                <a:lnTo>
                  <a:pt x="338" y="618"/>
                </a:lnTo>
                <a:lnTo>
                  <a:pt x="351" y="562"/>
                </a:lnTo>
                <a:close/>
              </a:path>
            </a:pathLst>
          </a:custGeom>
          <a:solidFill>
            <a:srgbClr val="000000"/>
          </a:solidFill>
          <a:ln w="9525">
            <a:noFill/>
            <a:round/>
            <a:headEnd/>
            <a:tailEnd/>
          </a:ln>
        </p:spPr>
        <p:txBody>
          <a:bodyPr/>
          <a:lstStyle/>
          <a:p>
            <a:endParaRPr lang="it-IT"/>
          </a:p>
        </p:txBody>
      </p:sp>
      <p:sp>
        <p:nvSpPr>
          <p:cNvPr id="22537" name="Freeform 1053"/>
          <p:cNvSpPr>
            <a:spLocks/>
          </p:cNvSpPr>
          <p:nvPr/>
        </p:nvSpPr>
        <p:spPr bwMode="auto">
          <a:xfrm>
            <a:off x="1684338" y="2965450"/>
            <a:ext cx="288925" cy="322263"/>
          </a:xfrm>
          <a:custGeom>
            <a:avLst/>
            <a:gdLst>
              <a:gd name="T0" fmla="*/ 2147483647 w 418"/>
              <a:gd name="T1" fmla="*/ 2147483647 h 567"/>
              <a:gd name="T2" fmla="*/ 0 w 418"/>
              <a:gd name="T3" fmla="*/ 2147483647 h 567"/>
              <a:gd name="T4" fmla="*/ 2147483647 w 418"/>
              <a:gd name="T5" fmla="*/ 0 h 567"/>
              <a:gd name="T6" fmla="*/ 2147483647 w 418"/>
              <a:gd name="T7" fmla="*/ 2147483647 h 567"/>
              <a:gd name="T8" fmla="*/ 2147483647 w 418"/>
              <a:gd name="T9" fmla="*/ 2147483647 h 567"/>
              <a:gd name="T10" fmla="*/ 2147483647 w 418"/>
              <a:gd name="T11" fmla="*/ 2147483647 h 567"/>
              <a:gd name="T12" fmla="*/ 2147483647 w 418"/>
              <a:gd name="T13" fmla="*/ 2147483647 h 567"/>
              <a:gd name="T14" fmla="*/ 2147483647 w 418"/>
              <a:gd name="T15" fmla="*/ 2147483647 h 567"/>
              <a:gd name="T16" fmla="*/ 2147483647 w 418"/>
              <a:gd name="T17" fmla="*/ 2147483647 h 567"/>
              <a:gd name="T18" fmla="*/ 2147483647 w 418"/>
              <a:gd name="T19" fmla="*/ 2147483647 h 567"/>
              <a:gd name="T20" fmla="*/ 2147483647 w 418"/>
              <a:gd name="T21" fmla="*/ 2147483647 h 567"/>
              <a:gd name="T22" fmla="*/ 2147483647 w 418"/>
              <a:gd name="T23" fmla="*/ 2147483647 h 567"/>
              <a:gd name="T24" fmla="*/ 2147483647 w 418"/>
              <a:gd name="T25" fmla="*/ 2147483647 h 567"/>
              <a:gd name="T26" fmla="*/ 2147483647 w 418"/>
              <a:gd name="T27" fmla="*/ 2147483647 h 567"/>
              <a:gd name="T28" fmla="*/ 2147483647 w 418"/>
              <a:gd name="T29" fmla="*/ 2147483647 h 5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8"/>
              <a:gd name="T46" fmla="*/ 0 h 567"/>
              <a:gd name="T47" fmla="*/ 418 w 418"/>
              <a:gd name="T48" fmla="*/ 567 h 5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8" h="567">
                <a:moveTo>
                  <a:pt x="12" y="269"/>
                </a:moveTo>
                <a:lnTo>
                  <a:pt x="0" y="37"/>
                </a:lnTo>
                <a:lnTo>
                  <a:pt x="140" y="0"/>
                </a:lnTo>
                <a:lnTo>
                  <a:pt x="283" y="50"/>
                </a:lnTo>
                <a:lnTo>
                  <a:pt x="397" y="216"/>
                </a:lnTo>
                <a:lnTo>
                  <a:pt x="418" y="427"/>
                </a:lnTo>
                <a:lnTo>
                  <a:pt x="381" y="567"/>
                </a:lnTo>
                <a:lnTo>
                  <a:pt x="389" y="380"/>
                </a:lnTo>
                <a:lnTo>
                  <a:pt x="344" y="198"/>
                </a:lnTo>
                <a:lnTo>
                  <a:pt x="228" y="79"/>
                </a:lnTo>
                <a:lnTo>
                  <a:pt x="127" y="45"/>
                </a:lnTo>
                <a:lnTo>
                  <a:pt x="43" y="71"/>
                </a:lnTo>
                <a:lnTo>
                  <a:pt x="43" y="304"/>
                </a:lnTo>
                <a:lnTo>
                  <a:pt x="12" y="269"/>
                </a:lnTo>
                <a:close/>
              </a:path>
            </a:pathLst>
          </a:custGeom>
          <a:solidFill>
            <a:srgbClr val="000000"/>
          </a:solidFill>
          <a:ln w="9525">
            <a:noFill/>
            <a:round/>
            <a:headEnd/>
            <a:tailEnd/>
          </a:ln>
        </p:spPr>
        <p:txBody>
          <a:bodyPr/>
          <a:lstStyle/>
          <a:p>
            <a:endParaRPr lang="it-IT"/>
          </a:p>
        </p:txBody>
      </p:sp>
      <p:sp>
        <p:nvSpPr>
          <p:cNvPr id="22538" name="Freeform 1054"/>
          <p:cNvSpPr>
            <a:spLocks/>
          </p:cNvSpPr>
          <p:nvPr/>
        </p:nvSpPr>
        <p:spPr bwMode="auto">
          <a:xfrm>
            <a:off x="1703388" y="2995613"/>
            <a:ext cx="209550" cy="276225"/>
          </a:xfrm>
          <a:custGeom>
            <a:avLst/>
            <a:gdLst>
              <a:gd name="T0" fmla="*/ 0 w 301"/>
              <a:gd name="T1" fmla="*/ 0 h 483"/>
              <a:gd name="T2" fmla="*/ 2147483647 w 301"/>
              <a:gd name="T3" fmla="*/ 2147483647 h 483"/>
              <a:gd name="T4" fmla="*/ 2147483647 w 301"/>
              <a:gd name="T5" fmla="*/ 2147483647 h 483"/>
              <a:gd name="T6" fmla="*/ 2147483647 w 301"/>
              <a:gd name="T7" fmla="*/ 2147483647 h 483"/>
              <a:gd name="T8" fmla="*/ 2147483647 w 301"/>
              <a:gd name="T9" fmla="*/ 2147483647 h 483"/>
              <a:gd name="T10" fmla="*/ 0 w 301"/>
              <a:gd name="T11" fmla="*/ 2147483647 h 483"/>
              <a:gd name="T12" fmla="*/ 0 w 301"/>
              <a:gd name="T13" fmla="*/ 0 h 483"/>
              <a:gd name="T14" fmla="*/ 0 w 301"/>
              <a:gd name="T15" fmla="*/ 0 h 483"/>
              <a:gd name="T16" fmla="*/ 0 60000 65536"/>
              <a:gd name="T17" fmla="*/ 0 60000 65536"/>
              <a:gd name="T18" fmla="*/ 0 60000 65536"/>
              <a:gd name="T19" fmla="*/ 0 60000 65536"/>
              <a:gd name="T20" fmla="*/ 0 60000 65536"/>
              <a:gd name="T21" fmla="*/ 0 60000 65536"/>
              <a:gd name="T22" fmla="*/ 0 60000 65536"/>
              <a:gd name="T23" fmla="*/ 0 60000 65536"/>
              <a:gd name="T24" fmla="*/ 0 w 301"/>
              <a:gd name="T25" fmla="*/ 0 h 483"/>
              <a:gd name="T26" fmla="*/ 301 w 301"/>
              <a:gd name="T27" fmla="*/ 483 h 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1" h="483">
                <a:moveTo>
                  <a:pt x="0" y="0"/>
                </a:moveTo>
                <a:lnTo>
                  <a:pt x="114" y="140"/>
                </a:lnTo>
                <a:lnTo>
                  <a:pt x="240" y="338"/>
                </a:lnTo>
                <a:lnTo>
                  <a:pt x="301" y="483"/>
                </a:lnTo>
                <a:lnTo>
                  <a:pt x="131" y="245"/>
                </a:lnTo>
                <a:lnTo>
                  <a:pt x="0" y="67"/>
                </a:lnTo>
                <a:lnTo>
                  <a:pt x="0" y="0"/>
                </a:lnTo>
                <a:close/>
              </a:path>
            </a:pathLst>
          </a:custGeom>
          <a:solidFill>
            <a:srgbClr val="000000"/>
          </a:solidFill>
          <a:ln w="9525">
            <a:noFill/>
            <a:round/>
            <a:headEnd/>
            <a:tailEnd/>
          </a:ln>
        </p:spPr>
        <p:txBody>
          <a:bodyPr/>
          <a:lstStyle/>
          <a:p>
            <a:endParaRPr lang="it-IT"/>
          </a:p>
        </p:txBody>
      </p:sp>
      <p:sp>
        <p:nvSpPr>
          <p:cNvPr id="22539" name="Freeform 1055"/>
          <p:cNvSpPr>
            <a:spLocks/>
          </p:cNvSpPr>
          <p:nvPr/>
        </p:nvSpPr>
        <p:spPr bwMode="auto">
          <a:xfrm>
            <a:off x="1733550" y="3119438"/>
            <a:ext cx="87313" cy="42862"/>
          </a:xfrm>
          <a:custGeom>
            <a:avLst/>
            <a:gdLst>
              <a:gd name="T0" fmla="*/ 0 w 127"/>
              <a:gd name="T1" fmla="*/ 2147483647 h 77"/>
              <a:gd name="T2" fmla="*/ 2147483647 w 127"/>
              <a:gd name="T3" fmla="*/ 2147483647 h 77"/>
              <a:gd name="T4" fmla="*/ 2147483647 w 127"/>
              <a:gd name="T5" fmla="*/ 0 h 77"/>
              <a:gd name="T6" fmla="*/ 0 w 127"/>
              <a:gd name="T7" fmla="*/ 2147483647 h 77"/>
              <a:gd name="T8" fmla="*/ 0 w 127"/>
              <a:gd name="T9" fmla="*/ 2147483647 h 77"/>
              <a:gd name="T10" fmla="*/ 0 60000 65536"/>
              <a:gd name="T11" fmla="*/ 0 60000 65536"/>
              <a:gd name="T12" fmla="*/ 0 60000 65536"/>
              <a:gd name="T13" fmla="*/ 0 60000 65536"/>
              <a:gd name="T14" fmla="*/ 0 60000 65536"/>
              <a:gd name="T15" fmla="*/ 0 w 127"/>
              <a:gd name="T16" fmla="*/ 0 h 77"/>
              <a:gd name="T17" fmla="*/ 127 w 127"/>
              <a:gd name="T18" fmla="*/ 77 h 77"/>
            </a:gdLst>
            <a:ahLst/>
            <a:cxnLst>
              <a:cxn ang="T10">
                <a:pos x="T0" y="T1"/>
              </a:cxn>
              <a:cxn ang="T11">
                <a:pos x="T2" y="T3"/>
              </a:cxn>
              <a:cxn ang="T12">
                <a:pos x="T4" y="T5"/>
              </a:cxn>
              <a:cxn ang="T13">
                <a:pos x="T6" y="T7"/>
              </a:cxn>
              <a:cxn ang="T14">
                <a:pos x="T8" y="T9"/>
              </a:cxn>
            </a:cxnLst>
            <a:rect l="T15" t="T16" r="T17" b="T18"/>
            <a:pathLst>
              <a:path w="127" h="77">
                <a:moveTo>
                  <a:pt x="0" y="13"/>
                </a:moveTo>
                <a:lnTo>
                  <a:pt x="127" y="77"/>
                </a:lnTo>
                <a:lnTo>
                  <a:pt x="98" y="0"/>
                </a:lnTo>
                <a:lnTo>
                  <a:pt x="0" y="13"/>
                </a:lnTo>
                <a:close/>
              </a:path>
            </a:pathLst>
          </a:custGeom>
          <a:solidFill>
            <a:srgbClr val="000000"/>
          </a:solidFill>
          <a:ln w="9525">
            <a:noFill/>
            <a:round/>
            <a:headEnd/>
            <a:tailEnd/>
          </a:ln>
        </p:spPr>
        <p:txBody>
          <a:bodyPr/>
          <a:lstStyle/>
          <a:p>
            <a:endParaRPr lang="it-IT"/>
          </a:p>
        </p:txBody>
      </p:sp>
      <p:sp>
        <p:nvSpPr>
          <p:cNvPr id="22540" name="Freeform 1056"/>
          <p:cNvSpPr>
            <a:spLocks/>
          </p:cNvSpPr>
          <p:nvPr/>
        </p:nvSpPr>
        <p:spPr bwMode="auto">
          <a:xfrm>
            <a:off x="1239838" y="2990850"/>
            <a:ext cx="481012" cy="590550"/>
          </a:xfrm>
          <a:custGeom>
            <a:avLst/>
            <a:gdLst>
              <a:gd name="T0" fmla="*/ 2147483647 w 696"/>
              <a:gd name="T1" fmla="*/ 2147483647 h 1037"/>
              <a:gd name="T2" fmla="*/ 2147483647 w 696"/>
              <a:gd name="T3" fmla="*/ 2147483647 h 1037"/>
              <a:gd name="T4" fmla="*/ 2147483647 w 696"/>
              <a:gd name="T5" fmla="*/ 2147483647 h 1037"/>
              <a:gd name="T6" fmla="*/ 2147483647 w 696"/>
              <a:gd name="T7" fmla="*/ 2147483647 h 1037"/>
              <a:gd name="T8" fmla="*/ 2147483647 w 696"/>
              <a:gd name="T9" fmla="*/ 2147483647 h 1037"/>
              <a:gd name="T10" fmla="*/ 2147483647 w 696"/>
              <a:gd name="T11" fmla="*/ 2147483647 h 1037"/>
              <a:gd name="T12" fmla="*/ 2147483647 w 696"/>
              <a:gd name="T13" fmla="*/ 2147483647 h 1037"/>
              <a:gd name="T14" fmla="*/ 2147483647 w 696"/>
              <a:gd name="T15" fmla="*/ 2147483647 h 1037"/>
              <a:gd name="T16" fmla="*/ 2147483647 w 696"/>
              <a:gd name="T17" fmla="*/ 2147483647 h 1037"/>
              <a:gd name="T18" fmla="*/ 2147483647 w 696"/>
              <a:gd name="T19" fmla="*/ 2147483647 h 1037"/>
              <a:gd name="T20" fmla="*/ 2147483647 w 696"/>
              <a:gd name="T21" fmla="*/ 2147483647 h 1037"/>
              <a:gd name="T22" fmla="*/ 2147483647 w 696"/>
              <a:gd name="T23" fmla="*/ 2147483647 h 1037"/>
              <a:gd name="T24" fmla="*/ 2147483647 w 696"/>
              <a:gd name="T25" fmla="*/ 2147483647 h 1037"/>
              <a:gd name="T26" fmla="*/ 2147483647 w 696"/>
              <a:gd name="T27" fmla="*/ 2147483647 h 1037"/>
              <a:gd name="T28" fmla="*/ 2147483647 w 696"/>
              <a:gd name="T29" fmla="*/ 2147483647 h 1037"/>
              <a:gd name="T30" fmla="*/ 2147483647 w 696"/>
              <a:gd name="T31" fmla="*/ 2147483647 h 1037"/>
              <a:gd name="T32" fmla="*/ 2147483647 w 696"/>
              <a:gd name="T33" fmla="*/ 2147483647 h 1037"/>
              <a:gd name="T34" fmla="*/ 2147483647 w 696"/>
              <a:gd name="T35" fmla="*/ 2147483647 h 1037"/>
              <a:gd name="T36" fmla="*/ 0 w 696"/>
              <a:gd name="T37" fmla="*/ 2147483647 h 1037"/>
              <a:gd name="T38" fmla="*/ 2147483647 w 696"/>
              <a:gd name="T39" fmla="*/ 2147483647 h 1037"/>
              <a:gd name="T40" fmla="*/ 2147483647 w 696"/>
              <a:gd name="T41" fmla="*/ 2147483647 h 1037"/>
              <a:gd name="T42" fmla="*/ 2147483647 w 696"/>
              <a:gd name="T43" fmla="*/ 2147483647 h 1037"/>
              <a:gd name="T44" fmla="*/ 2147483647 w 696"/>
              <a:gd name="T45" fmla="*/ 0 h 1037"/>
              <a:gd name="T46" fmla="*/ 2147483647 w 696"/>
              <a:gd name="T47" fmla="*/ 2147483647 h 1037"/>
              <a:gd name="T48" fmla="*/ 2147483647 w 696"/>
              <a:gd name="T49" fmla="*/ 2147483647 h 10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6"/>
              <a:gd name="T76" fmla="*/ 0 h 1037"/>
              <a:gd name="T77" fmla="*/ 696 w 696"/>
              <a:gd name="T78" fmla="*/ 1037 h 10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6" h="1037">
                <a:moveTo>
                  <a:pt x="452" y="12"/>
                </a:moveTo>
                <a:lnTo>
                  <a:pt x="363" y="125"/>
                </a:lnTo>
                <a:lnTo>
                  <a:pt x="252" y="418"/>
                </a:lnTo>
                <a:lnTo>
                  <a:pt x="138" y="558"/>
                </a:lnTo>
                <a:lnTo>
                  <a:pt x="33" y="631"/>
                </a:lnTo>
                <a:lnTo>
                  <a:pt x="49" y="788"/>
                </a:lnTo>
                <a:lnTo>
                  <a:pt x="135" y="952"/>
                </a:lnTo>
                <a:lnTo>
                  <a:pt x="233" y="988"/>
                </a:lnTo>
                <a:lnTo>
                  <a:pt x="371" y="943"/>
                </a:lnTo>
                <a:lnTo>
                  <a:pt x="485" y="948"/>
                </a:lnTo>
                <a:lnTo>
                  <a:pt x="631" y="870"/>
                </a:lnTo>
                <a:lnTo>
                  <a:pt x="696" y="948"/>
                </a:lnTo>
                <a:lnTo>
                  <a:pt x="602" y="926"/>
                </a:lnTo>
                <a:lnTo>
                  <a:pt x="477" y="975"/>
                </a:lnTo>
                <a:lnTo>
                  <a:pt x="371" y="975"/>
                </a:lnTo>
                <a:lnTo>
                  <a:pt x="281" y="1037"/>
                </a:lnTo>
                <a:lnTo>
                  <a:pt x="135" y="1000"/>
                </a:lnTo>
                <a:lnTo>
                  <a:pt x="29" y="853"/>
                </a:lnTo>
                <a:lnTo>
                  <a:pt x="0" y="642"/>
                </a:lnTo>
                <a:lnTo>
                  <a:pt x="57" y="561"/>
                </a:lnTo>
                <a:lnTo>
                  <a:pt x="216" y="423"/>
                </a:lnTo>
                <a:lnTo>
                  <a:pt x="330" y="133"/>
                </a:lnTo>
                <a:lnTo>
                  <a:pt x="423" y="0"/>
                </a:lnTo>
                <a:lnTo>
                  <a:pt x="452" y="12"/>
                </a:lnTo>
                <a:close/>
              </a:path>
            </a:pathLst>
          </a:custGeom>
          <a:solidFill>
            <a:srgbClr val="000000"/>
          </a:solidFill>
          <a:ln w="9525">
            <a:noFill/>
            <a:round/>
            <a:headEnd/>
            <a:tailEnd/>
          </a:ln>
        </p:spPr>
        <p:txBody>
          <a:bodyPr/>
          <a:lstStyle/>
          <a:p>
            <a:endParaRPr lang="it-IT"/>
          </a:p>
        </p:txBody>
      </p:sp>
      <p:sp>
        <p:nvSpPr>
          <p:cNvPr id="22541" name="Freeform 1057"/>
          <p:cNvSpPr>
            <a:spLocks/>
          </p:cNvSpPr>
          <p:nvPr/>
        </p:nvSpPr>
        <p:spPr bwMode="auto">
          <a:xfrm>
            <a:off x="1384300" y="3308350"/>
            <a:ext cx="155575" cy="168275"/>
          </a:xfrm>
          <a:custGeom>
            <a:avLst/>
            <a:gdLst>
              <a:gd name="T0" fmla="*/ 0 w 225"/>
              <a:gd name="T1" fmla="*/ 0 h 295"/>
              <a:gd name="T2" fmla="*/ 2147483647 w 225"/>
              <a:gd name="T3" fmla="*/ 2147483647 h 295"/>
              <a:gd name="T4" fmla="*/ 2147483647 w 225"/>
              <a:gd name="T5" fmla="*/ 2147483647 h 295"/>
              <a:gd name="T6" fmla="*/ 2147483647 w 225"/>
              <a:gd name="T7" fmla="*/ 2147483647 h 295"/>
              <a:gd name="T8" fmla="*/ 2147483647 w 225"/>
              <a:gd name="T9" fmla="*/ 2147483647 h 295"/>
              <a:gd name="T10" fmla="*/ 0 w 225"/>
              <a:gd name="T11" fmla="*/ 0 h 295"/>
              <a:gd name="T12" fmla="*/ 0 w 225"/>
              <a:gd name="T13" fmla="*/ 0 h 295"/>
              <a:gd name="T14" fmla="*/ 0 60000 65536"/>
              <a:gd name="T15" fmla="*/ 0 60000 65536"/>
              <a:gd name="T16" fmla="*/ 0 60000 65536"/>
              <a:gd name="T17" fmla="*/ 0 60000 65536"/>
              <a:gd name="T18" fmla="*/ 0 60000 65536"/>
              <a:gd name="T19" fmla="*/ 0 60000 65536"/>
              <a:gd name="T20" fmla="*/ 0 60000 65536"/>
              <a:gd name="T21" fmla="*/ 0 w 225"/>
              <a:gd name="T22" fmla="*/ 0 h 295"/>
              <a:gd name="T23" fmla="*/ 225 w 225"/>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295">
                <a:moveTo>
                  <a:pt x="0" y="0"/>
                </a:moveTo>
                <a:lnTo>
                  <a:pt x="139" y="133"/>
                </a:lnTo>
                <a:lnTo>
                  <a:pt x="204" y="295"/>
                </a:lnTo>
                <a:lnTo>
                  <a:pt x="225" y="178"/>
                </a:lnTo>
                <a:lnTo>
                  <a:pt x="114" y="32"/>
                </a:lnTo>
                <a:lnTo>
                  <a:pt x="0" y="0"/>
                </a:lnTo>
                <a:close/>
              </a:path>
            </a:pathLst>
          </a:custGeom>
          <a:solidFill>
            <a:srgbClr val="000000"/>
          </a:solidFill>
          <a:ln w="9525">
            <a:noFill/>
            <a:round/>
            <a:headEnd/>
            <a:tailEnd/>
          </a:ln>
        </p:spPr>
        <p:txBody>
          <a:bodyPr/>
          <a:lstStyle/>
          <a:p>
            <a:endParaRPr lang="it-IT"/>
          </a:p>
        </p:txBody>
      </p:sp>
      <p:sp>
        <p:nvSpPr>
          <p:cNvPr id="22542" name="Freeform 1058"/>
          <p:cNvSpPr>
            <a:spLocks/>
          </p:cNvSpPr>
          <p:nvPr/>
        </p:nvSpPr>
        <p:spPr bwMode="auto">
          <a:xfrm>
            <a:off x="1466850" y="3154363"/>
            <a:ext cx="31750" cy="49212"/>
          </a:xfrm>
          <a:custGeom>
            <a:avLst/>
            <a:gdLst>
              <a:gd name="T0" fmla="*/ 0 w 44"/>
              <a:gd name="T1" fmla="*/ 2147483647 h 86"/>
              <a:gd name="T2" fmla="*/ 2147483647 w 44"/>
              <a:gd name="T3" fmla="*/ 2147483647 h 86"/>
              <a:gd name="T4" fmla="*/ 2147483647 w 44"/>
              <a:gd name="T5" fmla="*/ 0 h 86"/>
              <a:gd name="T6" fmla="*/ 0 w 44"/>
              <a:gd name="T7" fmla="*/ 2147483647 h 86"/>
              <a:gd name="T8" fmla="*/ 0 w 44"/>
              <a:gd name="T9" fmla="*/ 2147483647 h 86"/>
              <a:gd name="T10" fmla="*/ 0 w 44"/>
              <a:gd name="T11" fmla="*/ 2147483647 h 86"/>
              <a:gd name="T12" fmla="*/ 0 60000 65536"/>
              <a:gd name="T13" fmla="*/ 0 60000 65536"/>
              <a:gd name="T14" fmla="*/ 0 60000 65536"/>
              <a:gd name="T15" fmla="*/ 0 60000 65536"/>
              <a:gd name="T16" fmla="*/ 0 60000 65536"/>
              <a:gd name="T17" fmla="*/ 0 60000 65536"/>
              <a:gd name="T18" fmla="*/ 0 w 44"/>
              <a:gd name="T19" fmla="*/ 0 h 86"/>
              <a:gd name="T20" fmla="*/ 44 w 44"/>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44" h="86">
                <a:moveTo>
                  <a:pt x="0" y="86"/>
                </a:moveTo>
                <a:lnTo>
                  <a:pt x="44" y="86"/>
                </a:lnTo>
                <a:lnTo>
                  <a:pt x="44" y="0"/>
                </a:lnTo>
                <a:lnTo>
                  <a:pt x="0" y="32"/>
                </a:lnTo>
                <a:lnTo>
                  <a:pt x="0" y="86"/>
                </a:lnTo>
                <a:close/>
              </a:path>
            </a:pathLst>
          </a:custGeom>
          <a:solidFill>
            <a:srgbClr val="000000"/>
          </a:solidFill>
          <a:ln w="9525">
            <a:noFill/>
            <a:round/>
            <a:headEnd/>
            <a:tailEnd/>
          </a:ln>
        </p:spPr>
        <p:txBody>
          <a:bodyPr/>
          <a:lstStyle/>
          <a:p>
            <a:endParaRPr lang="it-IT"/>
          </a:p>
        </p:txBody>
      </p:sp>
      <p:sp>
        <p:nvSpPr>
          <p:cNvPr id="22543" name="Freeform 1059"/>
          <p:cNvSpPr>
            <a:spLocks/>
          </p:cNvSpPr>
          <p:nvPr/>
        </p:nvSpPr>
        <p:spPr bwMode="auto">
          <a:xfrm>
            <a:off x="1609725" y="3189288"/>
            <a:ext cx="39688" cy="49212"/>
          </a:xfrm>
          <a:custGeom>
            <a:avLst/>
            <a:gdLst>
              <a:gd name="T0" fmla="*/ 0 w 57"/>
              <a:gd name="T1" fmla="*/ 0 h 86"/>
              <a:gd name="T2" fmla="*/ 0 w 57"/>
              <a:gd name="T3" fmla="*/ 2147483647 h 86"/>
              <a:gd name="T4" fmla="*/ 2147483647 w 57"/>
              <a:gd name="T5" fmla="*/ 2147483647 h 86"/>
              <a:gd name="T6" fmla="*/ 2147483647 w 57"/>
              <a:gd name="T7" fmla="*/ 2147483647 h 86"/>
              <a:gd name="T8" fmla="*/ 0 w 57"/>
              <a:gd name="T9" fmla="*/ 0 h 86"/>
              <a:gd name="T10" fmla="*/ 0 w 57"/>
              <a:gd name="T11" fmla="*/ 0 h 86"/>
              <a:gd name="T12" fmla="*/ 0 60000 65536"/>
              <a:gd name="T13" fmla="*/ 0 60000 65536"/>
              <a:gd name="T14" fmla="*/ 0 60000 65536"/>
              <a:gd name="T15" fmla="*/ 0 60000 65536"/>
              <a:gd name="T16" fmla="*/ 0 60000 65536"/>
              <a:gd name="T17" fmla="*/ 0 60000 65536"/>
              <a:gd name="T18" fmla="*/ 0 w 57"/>
              <a:gd name="T19" fmla="*/ 0 h 86"/>
              <a:gd name="T20" fmla="*/ 57 w 57"/>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57" h="86">
                <a:moveTo>
                  <a:pt x="0" y="0"/>
                </a:moveTo>
                <a:lnTo>
                  <a:pt x="0" y="60"/>
                </a:lnTo>
                <a:lnTo>
                  <a:pt x="21" y="86"/>
                </a:lnTo>
                <a:lnTo>
                  <a:pt x="57" y="60"/>
                </a:lnTo>
                <a:lnTo>
                  <a:pt x="0" y="0"/>
                </a:lnTo>
                <a:close/>
              </a:path>
            </a:pathLst>
          </a:custGeom>
          <a:solidFill>
            <a:srgbClr val="000000"/>
          </a:solidFill>
          <a:ln w="9525">
            <a:noFill/>
            <a:round/>
            <a:headEnd/>
            <a:tailEnd/>
          </a:ln>
        </p:spPr>
        <p:txBody>
          <a:bodyPr/>
          <a:lstStyle/>
          <a:p>
            <a:endParaRPr lang="it-IT"/>
          </a:p>
        </p:txBody>
      </p:sp>
      <p:sp>
        <p:nvSpPr>
          <p:cNvPr id="22544" name="Freeform 1060"/>
          <p:cNvSpPr>
            <a:spLocks/>
          </p:cNvSpPr>
          <p:nvPr/>
        </p:nvSpPr>
        <p:spPr bwMode="auto">
          <a:xfrm>
            <a:off x="1285875" y="3389313"/>
            <a:ext cx="42863" cy="90487"/>
          </a:xfrm>
          <a:custGeom>
            <a:avLst/>
            <a:gdLst>
              <a:gd name="T0" fmla="*/ 2147483647 w 60"/>
              <a:gd name="T1" fmla="*/ 0 h 159"/>
              <a:gd name="T2" fmla="*/ 2147483647 w 60"/>
              <a:gd name="T3" fmla="*/ 2147483647 h 159"/>
              <a:gd name="T4" fmla="*/ 2147483647 w 60"/>
              <a:gd name="T5" fmla="*/ 2147483647 h 159"/>
              <a:gd name="T6" fmla="*/ 0 w 60"/>
              <a:gd name="T7" fmla="*/ 2147483647 h 159"/>
              <a:gd name="T8" fmla="*/ 2147483647 w 60"/>
              <a:gd name="T9" fmla="*/ 0 h 159"/>
              <a:gd name="T10" fmla="*/ 2147483647 w 60"/>
              <a:gd name="T11" fmla="*/ 0 h 159"/>
              <a:gd name="T12" fmla="*/ 0 60000 65536"/>
              <a:gd name="T13" fmla="*/ 0 60000 65536"/>
              <a:gd name="T14" fmla="*/ 0 60000 65536"/>
              <a:gd name="T15" fmla="*/ 0 60000 65536"/>
              <a:gd name="T16" fmla="*/ 0 60000 65536"/>
              <a:gd name="T17" fmla="*/ 0 60000 65536"/>
              <a:gd name="T18" fmla="*/ 0 w 60"/>
              <a:gd name="T19" fmla="*/ 0 h 159"/>
              <a:gd name="T20" fmla="*/ 60 w 60"/>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60" h="159">
                <a:moveTo>
                  <a:pt x="41" y="0"/>
                </a:moveTo>
                <a:lnTo>
                  <a:pt x="60" y="159"/>
                </a:lnTo>
                <a:lnTo>
                  <a:pt x="24" y="119"/>
                </a:lnTo>
                <a:lnTo>
                  <a:pt x="0" y="16"/>
                </a:lnTo>
                <a:lnTo>
                  <a:pt x="41" y="0"/>
                </a:lnTo>
                <a:close/>
              </a:path>
            </a:pathLst>
          </a:custGeom>
          <a:solidFill>
            <a:srgbClr val="000000"/>
          </a:solidFill>
          <a:ln w="9525">
            <a:noFill/>
            <a:round/>
            <a:headEnd/>
            <a:tailEnd/>
          </a:ln>
        </p:spPr>
        <p:txBody>
          <a:bodyPr/>
          <a:lstStyle/>
          <a:p>
            <a:endParaRPr lang="it-IT"/>
          </a:p>
        </p:txBody>
      </p:sp>
      <p:sp>
        <p:nvSpPr>
          <p:cNvPr id="22545" name="Freeform 1061"/>
          <p:cNvSpPr>
            <a:spLocks/>
          </p:cNvSpPr>
          <p:nvPr/>
        </p:nvSpPr>
        <p:spPr bwMode="auto">
          <a:xfrm>
            <a:off x="1365250" y="3402013"/>
            <a:ext cx="58738" cy="103187"/>
          </a:xfrm>
          <a:custGeom>
            <a:avLst/>
            <a:gdLst>
              <a:gd name="T0" fmla="*/ 0 w 84"/>
              <a:gd name="T1" fmla="*/ 0 h 179"/>
              <a:gd name="T2" fmla="*/ 2147483647 w 84"/>
              <a:gd name="T3" fmla="*/ 2147483647 h 179"/>
              <a:gd name="T4" fmla="*/ 2147483647 w 84"/>
              <a:gd name="T5" fmla="*/ 2147483647 h 179"/>
              <a:gd name="T6" fmla="*/ 2147483647 w 84"/>
              <a:gd name="T7" fmla="*/ 2147483647 h 179"/>
              <a:gd name="T8" fmla="*/ 2147483647 w 84"/>
              <a:gd name="T9" fmla="*/ 2147483647 h 179"/>
              <a:gd name="T10" fmla="*/ 0 w 84"/>
              <a:gd name="T11" fmla="*/ 0 h 179"/>
              <a:gd name="T12" fmla="*/ 0 w 84"/>
              <a:gd name="T13" fmla="*/ 0 h 179"/>
              <a:gd name="T14" fmla="*/ 0 60000 65536"/>
              <a:gd name="T15" fmla="*/ 0 60000 65536"/>
              <a:gd name="T16" fmla="*/ 0 60000 65536"/>
              <a:gd name="T17" fmla="*/ 0 60000 65536"/>
              <a:gd name="T18" fmla="*/ 0 60000 65536"/>
              <a:gd name="T19" fmla="*/ 0 60000 65536"/>
              <a:gd name="T20" fmla="*/ 0 60000 65536"/>
              <a:gd name="T21" fmla="*/ 0 w 84"/>
              <a:gd name="T22" fmla="*/ 0 h 179"/>
              <a:gd name="T23" fmla="*/ 84 w 84"/>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79">
                <a:moveTo>
                  <a:pt x="0" y="0"/>
                </a:moveTo>
                <a:lnTo>
                  <a:pt x="16" y="151"/>
                </a:lnTo>
                <a:lnTo>
                  <a:pt x="49" y="179"/>
                </a:lnTo>
                <a:lnTo>
                  <a:pt x="84" y="135"/>
                </a:lnTo>
                <a:lnTo>
                  <a:pt x="49" y="33"/>
                </a:lnTo>
                <a:lnTo>
                  <a:pt x="0" y="0"/>
                </a:lnTo>
                <a:close/>
              </a:path>
            </a:pathLst>
          </a:custGeom>
          <a:solidFill>
            <a:srgbClr val="000000"/>
          </a:solidFill>
          <a:ln w="9525">
            <a:noFill/>
            <a:round/>
            <a:headEnd/>
            <a:tailEnd/>
          </a:ln>
        </p:spPr>
        <p:txBody>
          <a:bodyPr/>
          <a:lstStyle/>
          <a:p>
            <a:endParaRPr lang="it-IT"/>
          </a:p>
        </p:txBody>
      </p:sp>
      <p:sp>
        <p:nvSpPr>
          <p:cNvPr id="22546" name="Freeform 1062"/>
          <p:cNvSpPr>
            <a:spLocks/>
          </p:cNvSpPr>
          <p:nvPr/>
        </p:nvSpPr>
        <p:spPr bwMode="auto">
          <a:xfrm>
            <a:off x="1409700" y="3559175"/>
            <a:ext cx="1152525" cy="388938"/>
          </a:xfrm>
          <a:custGeom>
            <a:avLst/>
            <a:gdLst>
              <a:gd name="T0" fmla="*/ 2147483647 w 1664"/>
              <a:gd name="T1" fmla="*/ 2147483647 h 680"/>
              <a:gd name="T2" fmla="*/ 2147483647 w 1664"/>
              <a:gd name="T3" fmla="*/ 2147483647 h 680"/>
              <a:gd name="T4" fmla="*/ 2147483647 w 1664"/>
              <a:gd name="T5" fmla="*/ 2147483647 h 680"/>
              <a:gd name="T6" fmla="*/ 2147483647 w 1664"/>
              <a:gd name="T7" fmla="*/ 2147483647 h 680"/>
              <a:gd name="T8" fmla="*/ 2147483647 w 1664"/>
              <a:gd name="T9" fmla="*/ 2147483647 h 680"/>
              <a:gd name="T10" fmla="*/ 2147483647 w 1664"/>
              <a:gd name="T11" fmla="*/ 2147483647 h 680"/>
              <a:gd name="T12" fmla="*/ 2147483647 w 1664"/>
              <a:gd name="T13" fmla="*/ 2147483647 h 680"/>
              <a:gd name="T14" fmla="*/ 2147483647 w 1664"/>
              <a:gd name="T15" fmla="*/ 2147483647 h 680"/>
              <a:gd name="T16" fmla="*/ 2147483647 w 1664"/>
              <a:gd name="T17" fmla="*/ 2147483647 h 680"/>
              <a:gd name="T18" fmla="*/ 2147483647 w 1664"/>
              <a:gd name="T19" fmla="*/ 2147483647 h 680"/>
              <a:gd name="T20" fmla="*/ 2147483647 w 1664"/>
              <a:gd name="T21" fmla="*/ 2147483647 h 680"/>
              <a:gd name="T22" fmla="*/ 2147483647 w 1664"/>
              <a:gd name="T23" fmla="*/ 2147483647 h 680"/>
              <a:gd name="T24" fmla="*/ 2147483647 w 1664"/>
              <a:gd name="T25" fmla="*/ 2147483647 h 680"/>
              <a:gd name="T26" fmla="*/ 2147483647 w 1664"/>
              <a:gd name="T27" fmla="*/ 2147483647 h 680"/>
              <a:gd name="T28" fmla="*/ 2147483647 w 1664"/>
              <a:gd name="T29" fmla="*/ 2147483647 h 680"/>
              <a:gd name="T30" fmla="*/ 2147483647 w 1664"/>
              <a:gd name="T31" fmla="*/ 2147483647 h 680"/>
              <a:gd name="T32" fmla="*/ 2147483647 w 1664"/>
              <a:gd name="T33" fmla="*/ 2147483647 h 680"/>
              <a:gd name="T34" fmla="*/ 2147483647 w 1664"/>
              <a:gd name="T35" fmla="*/ 2147483647 h 680"/>
              <a:gd name="T36" fmla="*/ 2147483647 w 1664"/>
              <a:gd name="T37" fmla="*/ 2147483647 h 680"/>
              <a:gd name="T38" fmla="*/ 2147483647 w 1664"/>
              <a:gd name="T39" fmla="*/ 2147483647 h 680"/>
              <a:gd name="T40" fmla="*/ 2147483647 w 1664"/>
              <a:gd name="T41" fmla="*/ 2147483647 h 680"/>
              <a:gd name="T42" fmla="*/ 2147483647 w 1664"/>
              <a:gd name="T43" fmla="*/ 2147483647 h 680"/>
              <a:gd name="T44" fmla="*/ 2147483647 w 1664"/>
              <a:gd name="T45" fmla="*/ 2147483647 h 680"/>
              <a:gd name="T46" fmla="*/ 2147483647 w 1664"/>
              <a:gd name="T47" fmla="*/ 2147483647 h 680"/>
              <a:gd name="T48" fmla="*/ 2147483647 w 1664"/>
              <a:gd name="T49" fmla="*/ 2147483647 h 680"/>
              <a:gd name="T50" fmla="*/ 2147483647 w 1664"/>
              <a:gd name="T51" fmla="*/ 2147483647 h 680"/>
              <a:gd name="T52" fmla="*/ 2147483647 w 1664"/>
              <a:gd name="T53" fmla="*/ 2147483647 h 680"/>
              <a:gd name="T54" fmla="*/ 2147483647 w 1664"/>
              <a:gd name="T55" fmla="*/ 2147483647 h 680"/>
              <a:gd name="T56" fmla="*/ 2147483647 w 1664"/>
              <a:gd name="T57" fmla="*/ 2147483647 h 680"/>
              <a:gd name="T58" fmla="*/ 2147483647 w 1664"/>
              <a:gd name="T59" fmla="*/ 2147483647 h 680"/>
              <a:gd name="T60" fmla="*/ 2147483647 w 1664"/>
              <a:gd name="T61" fmla="*/ 2147483647 h 680"/>
              <a:gd name="T62" fmla="*/ 2147483647 w 1664"/>
              <a:gd name="T63" fmla="*/ 2147483647 h 680"/>
              <a:gd name="T64" fmla="*/ 2147483647 w 1664"/>
              <a:gd name="T65" fmla="*/ 2147483647 h 680"/>
              <a:gd name="T66" fmla="*/ 2147483647 w 1664"/>
              <a:gd name="T67" fmla="*/ 2147483647 h 680"/>
              <a:gd name="T68" fmla="*/ 2147483647 w 1664"/>
              <a:gd name="T69" fmla="*/ 2147483647 h 680"/>
              <a:gd name="T70" fmla="*/ 2147483647 w 1664"/>
              <a:gd name="T71" fmla="*/ 2147483647 h 680"/>
              <a:gd name="T72" fmla="*/ 2147483647 w 1664"/>
              <a:gd name="T73" fmla="*/ 2147483647 h 680"/>
              <a:gd name="T74" fmla="*/ 2147483647 w 1664"/>
              <a:gd name="T75" fmla="*/ 2147483647 h 680"/>
              <a:gd name="T76" fmla="*/ 0 w 1664"/>
              <a:gd name="T77" fmla="*/ 0 h 680"/>
              <a:gd name="T78" fmla="*/ 2147483647 w 1664"/>
              <a:gd name="T79" fmla="*/ 2147483647 h 680"/>
              <a:gd name="T80" fmla="*/ 2147483647 w 1664"/>
              <a:gd name="T81" fmla="*/ 2147483647 h 6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64"/>
              <a:gd name="T124" fmla="*/ 0 h 680"/>
              <a:gd name="T125" fmla="*/ 1664 w 1664"/>
              <a:gd name="T126" fmla="*/ 680 h 6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64" h="680">
                <a:moveTo>
                  <a:pt x="49" y="4"/>
                </a:moveTo>
                <a:lnTo>
                  <a:pt x="109" y="66"/>
                </a:lnTo>
                <a:lnTo>
                  <a:pt x="184" y="61"/>
                </a:lnTo>
                <a:lnTo>
                  <a:pt x="187" y="134"/>
                </a:lnTo>
                <a:lnTo>
                  <a:pt x="276" y="82"/>
                </a:lnTo>
                <a:lnTo>
                  <a:pt x="293" y="188"/>
                </a:lnTo>
                <a:lnTo>
                  <a:pt x="387" y="107"/>
                </a:lnTo>
                <a:lnTo>
                  <a:pt x="410" y="229"/>
                </a:lnTo>
                <a:lnTo>
                  <a:pt x="520" y="208"/>
                </a:lnTo>
                <a:lnTo>
                  <a:pt x="577" y="476"/>
                </a:lnTo>
                <a:lnTo>
                  <a:pt x="553" y="640"/>
                </a:lnTo>
                <a:lnTo>
                  <a:pt x="732" y="575"/>
                </a:lnTo>
                <a:lnTo>
                  <a:pt x="813" y="472"/>
                </a:lnTo>
                <a:lnTo>
                  <a:pt x="902" y="216"/>
                </a:lnTo>
                <a:lnTo>
                  <a:pt x="955" y="273"/>
                </a:lnTo>
                <a:lnTo>
                  <a:pt x="1044" y="156"/>
                </a:lnTo>
                <a:lnTo>
                  <a:pt x="1119" y="253"/>
                </a:lnTo>
                <a:lnTo>
                  <a:pt x="1220" y="134"/>
                </a:lnTo>
                <a:lnTo>
                  <a:pt x="1244" y="261"/>
                </a:lnTo>
                <a:lnTo>
                  <a:pt x="1387" y="411"/>
                </a:lnTo>
                <a:lnTo>
                  <a:pt x="1542" y="448"/>
                </a:lnTo>
                <a:lnTo>
                  <a:pt x="1664" y="443"/>
                </a:lnTo>
                <a:lnTo>
                  <a:pt x="1651" y="489"/>
                </a:lnTo>
                <a:lnTo>
                  <a:pt x="1525" y="484"/>
                </a:lnTo>
                <a:lnTo>
                  <a:pt x="1371" y="443"/>
                </a:lnTo>
                <a:lnTo>
                  <a:pt x="1265" y="362"/>
                </a:lnTo>
                <a:lnTo>
                  <a:pt x="1208" y="286"/>
                </a:lnTo>
                <a:lnTo>
                  <a:pt x="1070" y="302"/>
                </a:lnTo>
                <a:lnTo>
                  <a:pt x="911" y="310"/>
                </a:lnTo>
                <a:lnTo>
                  <a:pt x="841" y="513"/>
                </a:lnTo>
                <a:lnTo>
                  <a:pt x="745" y="619"/>
                </a:lnTo>
                <a:lnTo>
                  <a:pt x="561" y="680"/>
                </a:lnTo>
                <a:lnTo>
                  <a:pt x="515" y="672"/>
                </a:lnTo>
                <a:lnTo>
                  <a:pt x="515" y="542"/>
                </a:lnTo>
                <a:lnTo>
                  <a:pt x="533" y="407"/>
                </a:lnTo>
                <a:lnTo>
                  <a:pt x="476" y="305"/>
                </a:lnTo>
                <a:lnTo>
                  <a:pt x="252" y="221"/>
                </a:lnTo>
                <a:lnTo>
                  <a:pt x="106" y="126"/>
                </a:lnTo>
                <a:lnTo>
                  <a:pt x="0" y="0"/>
                </a:lnTo>
                <a:lnTo>
                  <a:pt x="49" y="4"/>
                </a:lnTo>
                <a:close/>
              </a:path>
            </a:pathLst>
          </a:custGeom>
          <a:solidFill>
            <a:srgbClr val="000000"/>
          </a:solidFill>
          <a:ln w="9525">
            <a:noFill/>
            <a:round/>
            <a:headEnd/>
            <a:tailEnd/>
          </a:ln>
        </p:spPr>
        <p:txBody>
          <a:bodyPr/>
          <a:lstStyle/>
          <a:p>
            <a:endParaRPr lang="it-IT"/>
          </a:p>
        </p:txBody>
      </p:sp>
      <p:sp>
        <p:nvSpPr>
          <p:cNvPr id="22547" name="Freeform 1063"/>
          <p:cNvSpPr>
            <a:spLocks/>
          </p:cNvSpPr>
          <p:nvPr/>
        </p:nvSpPr>
        <p:spPr bwMode="auto">
          <a:xfrm>
            <a:off x="1511300" y="3668713"/>
            <a:ext cx="252413" cy="157162"/>
          </a:xfrm>
          <a:custGeom>
            <a:avLst/>
            <a:gdLst>
              <a:gd name="T0" fmla="*/ 2147483647 w 366"/>
              <a:gd name="T1" fmla="*/ 0 h 273"/>
              <a:gd name="T2" fmla="*/ 0 w 366"/>
              <a:gd name="T3" fmla="*/ 2147483647 h 273"/>
              <a:gd name="T4" fmla="*/ 2147483647 w 366"/>
              <a:gd name="T5" fmla="*/ 2147483647 h 273"/>
              <a:gd name="T6" fmla="*/ 2147483647 w 366"/>
              <a:gd name="T7" fmla="*/ 2147483647 h 273"/>
              <a:gd name="T8" fmla="*/ 2147483647 w 366"/>
              <a:gd name="T9" fmla="*/ 2147483647 h 273"/>
              <a:gd name="T10" fmla="*/ 2147483647 w 366"/>
              <a:gd name="T11" fmla="*/ 2147483647 h 273"/>
              <a:gd name="T12" fmla="*/ 2147483647 w 366"/>
              <a:gd name="T13" fmla="*/ 2147483647 h 273"/>
              <a:gd name="T14" fmla="*/ 2147483647 w 366"/>
              <a:gd name="T15" fmla="*/ 2147483647 h 273"/>
              <a:gd name="T16" fmla="*/ 2147483647 w 366"/>
              <a:gd name="T17" fmla="*/ 2147483647 h 273"/>
              <a:gd name="T18" fmla="*/ 2147483647 w 366"/>
              <a:gd name="T19" fmla="*/ 2147483647 h 273"/>
              <a:gd name="T20" fmla="*/ 2147483647 w 366"/>
              <a:gd name="T21" fmla="*/ 0 h 273"/>
              <a:gd name="T22" fmla="*/ 2147483647 w 366"/>
              <a:gd name="T23" fmla="*/ 0 h 2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6"/>
              <a:gd name="T37" fmla="*/ 0 h 273"/>
              <a:gd name="T38" fmla="*/ 366 w 366"/>
              <a:gd name="T39" fmla="*/ 273 h 2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6" h="273">
                <a:moveTo>
                  <a:pt x="98" y="0"/>
                </a:moveTo>
                <a:lnTo>
                  <a:pt x="0" y="249"/>
                </a:lnTo>
                <a:lnTo>
                  <a:pt x="106" y="273"/>
                </a:lnTo>
                <a:lnTo>
                  <a:pt x="264" y="212"/>
                </a:lnTo>
                <a:lnTo>
                  <a:pt x="366" y="122"/>
                </a:lnTo>
                <a:lnTo>
                  <a:pt x="345" y="65"/>
                </a:lnTo>
                <a:lnTo>
                  <a:pt x="241" y="187"/>
                </a:lnTo>
                <a:lnTo>
                  <a:pt x="109" y="236"/>
                </a:lnTo>
                <a:lnTo>
                  <a:pt x="44" y="212"/>
                </a:lnTo>
                <a:lnTo>
                  <a:pt x="155" y="25"/>
                </a:lnTo>
                <a:lnTo>
                  <a:pt x="98" y="0"/>
                </a:lnTo>
                <a:close/>
              </a:path>
            </a:pathLst>
          </a:custGeom>
          <a:solidFill>
            <a:srgbClr val="000000"/>
          </a:solidFill>
          <a:ln w="9525">
            <a:noFill/>
            <a:round/>
            <a:headEnd/>
            <a:tailEnd/>
          </a:ln>
        </p:spPr>
        <p:txBody>
          <a:bodyPr/>
          <a:lstStyle/>
          <a:p>
            <a:endParaRPr lang="it-IT"/>
          </a:p>
        </p:txBody>
      </p:sp>
      <p:sp>
        <p:nvSpPr>
          <p:cNvPr id="22548" name="Freeform 1064"/>
          <p:cNvSpPr>
            <a:spLocks/>
          </p:cNvSpPr>
          <p:nvPr/>
        </p:nvSpPr>
        <p:spPr bwMode="auto">
          <a:xfrm>
            <a:off x="2652713" y="2870200"/>
            <a:ext cx="193675" cy="139700"/>
          </a:xfrm>
          <a:custGeom>
            <a:avLst/>
            <a:gdLst>
              <a:gd name="T0" fmla="*/ 2147483647 w 279"/>
              <a:gd name="T1" fmla="*/ 2147483647 h 246"/>
              <a:gd name="T2" fmla="*/ 2147483647 w 279"/>
              <a:gd name="T3" fmla="*/ 2147483647 h 246"/>
              <a:gd name="T4" fmla="*/ 2147483647 w 279"/>
              <a:gd name="T5" fmla="*/ 2147483647 h 246"/>
              <a:gd name="T6" fmla="*/ 2147483647 w 279"/>
              <a:gd name="T7" fmla="*/ 2147483647 h 246"/>
              <a:gd name="T8" fmla="*/ 2147483647 w 279"/>
              <a:gd name="T9" fmla="*/ 2147483647 h 246"/>
              <a:gd name="T10" fmla="*/ 2147483647 w 279"/>
              <a:gd name="T11" fmla="*/ 2147483647 h 246"/>
              <a:gd name="T12" fmla="*/ 2147483647 w 279"/>
              <a:gd name="T13" fmla="*/ 2147483647 h 246"/>
              <a:gd name="T14" fmla="*/ 2147483647 w 279"/>
              <a:gd name="T15" fmla="*/ 0 h 246"/>
              <a:gd name="T16" fmla="*/ 2147483647 w 279"/>
              <a:gd name="T17" fmla="*/ 2147483647 h 246"/>
              <a:gd name="T18" fmla="*/ 2147483647 w 279"/>
              <a:gd name="T19" fmla="*/ 2147483647 h 246"/>
              <a:gd name="T20" fmla="*/ 2147483647 w 279"/>
              <a:gd name="T21" fmla="*/ 2147483647 h 246"/>
              <a:gd name="T22" fmla="*/ 0 w 279"/>
              <a:gd name="T23" fmla="*/ 2147483647 h 246"/>
              <a:gd name="T24" fmla="*/ 2147483647 w 279"/>
              <a:gd name="T25" fmla="*/ 2147483647 h 246"/>
              <a:gd name="T26" fmla="*/ 2147483647 w 279"/>
              <a:gd name="T27" fmla="*/ 2147483647 h 2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9"/>
              <a:gd name="T43" fmla="*/ 0 h 246"/>
              <a:gd name="T44" fmla="*/ 279 w 279"/>
              <a:gd name="T45" fmla="*/ 246 h 2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9" h="246">
                <a:moveTo>
                  <a:pt x="44" y="246"/>
                </a:moveTo>
                <a:lnTo>
                  <a:pt x="141" y="119"/>
                </a:lnTo>
                <a:lnTo>
                  <a:pt x="174" y="127"/>
                </a:lnTo>
                <a:lnTo>
                  <a:pt x="187" y="189"/>
                </a:lnTo>
                <a:lnTo>
                  <a:pt x="252" y="173"/>
                </a:lnTo>
                <a:lnTo>
                  <a:pt x="252" y="111"/>
                </a:lnTo>
                <a:lnTo>
                  <a:pt x="223" y="83"/>
                </a:lnTo>
                <a:lnTo>
                  <a:pt x="279" y="0"/>
                </a:lnTo>
                <a:lnTo>
                  <a:pt x="203" y="26"/>
                </a:lnTo>
                <a:lnTo>
                  <a:pt x="179" y="83"/>
                </a:lnTo>
                <a:lnTo>
                  <a:pt x="92" y="106"/>
                </a:lnTo>
                <a:lnTo>
                  <a:pt x="0" y="229"/>
                </a:lnTo>
                <a:lnTo>
                  <a:pt x="44" y="246"/>
                </a:lnTo>
                <a:close/>
              </a:path>
            </a:pathLst>
          </a:custGeom>
          <a:solidFill>
            <a:srgbClr val="000000"/>
          </a:solidFill>
          <a:ln w="9525">
            <a:noFill/>
            <a:round/>
            <a:headEnd/>
            <a:tailEnd/>
          </a:ln>
        </p:spPr>
        <p:txBody>
          <a:bodyPr/>
          <a:lstStyle/>
          <a:p>
            <a:endParaRPr lang="it-IT"/>
          </a:p>
        </p:txBody>
      </p:sp>
      <p:sp>
        <p:nvSpPr>
          <p:cNvPr id="22549" name="Freeform 1065"/>
          <p:cNvSpPr>
            <a:spLocks/>
          </p:cNvSpPr>
          <p:nvPr/>
        </p:nvSpPr>
        <p:spPr bwMode="auto">
          <a:xfrm>
            <a:off x="2598738" y="2890838"/>
            <a:ext cx="206375" cy="90487"/>
          </a:xfrm>
          <a:custGeom>
            <a:avLst/>
            <a:gdLst>
              <a:gd name="T0" fmla="*/ 2147483647 w 301"/>
              <a:gd name="T1" fmla="*/ 2147483647 h 159"/>
              <a:gd name="T2" fmla="*/ 2147483647 w 301"/>
              <a:gd name="T3" fmla="*/ 2147483647 h 159"/>
              <a:gd name="T4" fmla="*/ 2147483647 w 301"/>
              <a:gd name="T5" fmla="*/ 2147483647 h 159"/>
              <a:gd name="T6" fmla="*/ 0 w 301"/>
              <a:gd name="T7" fmla="*/ 2147483647 h 159"/>
              <a:gd name="T8" fmla="*/ 2147483647 w 301"/>
              <a:gd name="T9" fmla="*/ 2147483647 h 159"/>
              <a:gd name="T10" fmla="*/ 2147483647 w 301"/>
              <a:gd name="T11" fmla="*/ 0 h 159"/>
              <a:gd name="T12" fmla="*/ 2147483647 w 301"/>
              <a:gd name="T13" fmla="*/ 2147483647 h 159"/>
              <a:gd name="T14" fmla="*/ 2147483647 w 301"/>
              <a:gd name="T15" fmla="*/ 2147483647 h 159"/>
              <a:gd name="T16" fmla="*/ 0 60000 65536"/>
              <a:gd name="T17" fmla="*/ 0 60000 65536"/>
              <a:gd name="T18" fmla="*/ 0 60000 65536"/>
              <a:gd name="T19" fmla="*/ 0 60000 65536"/>
              <a:gd name="T20" fmla="*/ 0 60000 65536"/>
              <a:gd name="T21" fmla="*/ 0 60000 65536"/>
              <a:gd name="T22" fmla="*/ 0 60000 65536"/>
              <a:gd name="T23" fmla="*/ 0 60000 65536"/>
              <a:gd name="T24" fmla="*/ 0 w 301"/>
              <a:gd name="T25" fmla="*/ 0 h 159"/>
              <a:gd name="T26" fmla="*/ 301 w 301"/>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1" h="159">
                <a:moveTo>
                  <a:pt x="276" y="24"/>
                </a:moveTo>
                <a:lnTo>
                  <a:pt x="167" y="40"/>
                </a:lnTo>
                <a:lnTo>
                  <a:pt x="53" y="159"/>
                </a:lnTo>
                <a:lnTo>
                  <a:pt x="0" y="105"/>
                </a:lnTo>
                <a:lnTo>
                  <a:pt x="138" y="11"/>
                </a:lnTo>
                <a:lnTo>
                  <a:pt x="301" y="0"/>
                </a:lnTo>
                <a:lnTo>
                  <a:pt x="276" y="24"/>
                </a:lnTo>
                <a:close/>
              </a:path>
            </a:pathLst>
          </a:custGeom>
          <a:solidFill>
            <a:srgbClr val="000000"/>
          </a:solidFill>
          <a:ln w="9525">
            <a:noFill/>
            <a:round/>
            <a:headEnd/>
            <a:tailEnd/>
          </a:ln>
        </p:spPr>
        <p:txBody>
          <a:bodyPr/>
          <a:lstStyle/>
          <a:p>
            <a:endParaRPr lang="it-IT"/>
          </a:p>
        </p:txBody>
      </p:sp>
      <p:sp>
        <p:nvSpPr>
          <p:cNvPr id="22550" name="Text Box 1067"/>
          <p:cNvSpPr txBox="1">
            <a:spLocks noChangeArrowheads="1"/>
          </p:cNvSpPr>
          <p:nvPr/>
        </p:nvSpPr>
        <p:spPr bwMode="auto">
          <a:xfrm>
            <a:off x="1030288" y="1484313"/>
            <a:ext cx="1485900" cy="584200"/>
          </a:xfrm>
          <a:prstGeom prst="rect">
            <a:avLst/>
          </a:prstGeom>
          <a:solidFill>
            <a:srgbClr val="2E8BB0"/>
          </a:solidFill>
          <a:ln w="9525">
            <a:noFill/>
            <a:miter lim="800000"/>
            <a:headEnd/>
            <a:tailEnd/>
          </a:ln>
        </p:spPr>
        <p:txBody>
          <a:bodyPr wrap="none">
            <a:spAutoFit/>
          </a:bodyPr>
          <a:lstStyle/>
          <a:p>
            <a:pPr algn="ctr"/>
            <a:r>
              <a:rPr lang="it-IT" altLang="it-IT" sz="1600">
                <a:solidFill>
                  <a:schemeClr val="bg1"/>
                </a:solidFill>
                <a:latin typeface="SashasHand Regular"/>
              </a:rPr>
              <a:t>Raccolta </a:t>
            </a:r>
          </a:p>
          <a:p>
            <a:pPr algn="ctr"/>
            <a:r>
              <a:rPr lang="it-IT" altLang="it-IT" sz="1600">
                <a:solidFill>
                  <a:schemeClr val="bg1"/>
                </a:solidFill>
                <a:latin typeface="SashasHand Regular"/>
              </a:rPr>
              <a:t>dei contributi</a:t>
            </a:r>
          </a:p>
        </p:txBody>
      </p:sp>
      <p:sp>
        <p:nvSpPr>
          <p:cNvPr id="22551" name="Text Box 1068"/>
          <p:cNvSpPr txBox="1">
            <a:spLocks noChangeArrowheads="1"/>
          </p:cNvSpPr>
          <p:nvPr/>
        </p:nvSpPr>
        <p:spPr bwMode="auto">
          <a:xfrm>
            <a:off x="3216275" y="1922463"/>
            <a:ext cx="2636838" cy="584200"/>
          </a:xfrm>
          <a:prstGeom prst="rect">
            <a:avLst/>
          </a:prstGeom>
          <a:solidFill>
            <a:srgbClr val="2E8BB0"/>
          </a:solidFill>
          <a:ln w="9525">
            <a:noFill/>
            <a:miter lim="800000"/>
            <a:headEnd/>
            <a:tailEnd/>
          </a:ln>
        </p:spPr>
        <p:txBody>
          <a:bodyPr wrap="none">
            <a:spAutoFit/>
          </a:bodyPr>
          <a:lstStyle/>
          <a:p>
            <a:pPr algn="ctr"/>
            <a:r>
              <a:rPr lang="it-IT" altLang="it-IT" sz="1600">
                <a:solidFill>
                  <a:schemeClr val="bg1"/>
                </a:solidFill>
                <a:latin typeface="SashasHand Regular"/>
              </a:rPr>
              <a:t>Gestione finanziaria</a:t>
            </a:r>
          </a:p>
          <a:p>
            <a:pPr algn="ctr"/>
            <a:r>
              <a:rPr lang="it-IT" altLang="it-IT" sz="1600">
                <a:solidFill>
                  <a:schemeClr val="bg1"/>
                </a:solidFill>
                <a:latin typeface="SashasHand Regular"/>
              </a:rPr>
              <a:t>del patrimonio del Fondo</a:t>
            </a:r>
          </a:p>
        </p:txBody>
      </p:sp>
      <p:sp>
        <p:nvSpPr>
          <p:cNvPr id="22552" name="Text Box 1069"/>
          <p:cNvSpPr txBox="1">
            <a:spLocks noChangeArrowheads="1"/>
          </p:cNvSpPr>
          <p:nvPr/>
        </p:nvSpPr>
        <p:spPr bwMode="auto">
          <a:xfrm>
            <a:off x="6396038" y="2435225"/>
            <a:ext cx="1793875" cy="584200"/>
          </a:xfrm>
          <a:prstGeom prst="rect">
            <a:avLst/>
          </a:prstGeom>
          <a:solidFill>
            <a:srgbClr val="2E8BB0"/>
          </a:solidFill>
          <a:ln w="9525">
            <a:noFill/>
            <a:miter lim="800000"/>
            <a:headEnd/>
            <a:tailEnd/>
          </a:ln>
        </p:spPr>
        <p:txBody>
          <a:bodyPr wrap="none">
            <a:spAutoFit/>
          </a:bodyPr>
          <a:lstStyle/>
          <a:p>
            <a:pPr algn="ctr"/>
            <a:r>
              <a:rPr lang="it-IT" altLang="it-IT" sz="1600">
                <a:solidFill>
                  <a:schemeClr val="bg1"/>
                </a:solidFill>
                <a:latin typeface="SashasHand Regular"/>
              </a:rPr>
              <a:t>Erogazione </a:t>
            </a:r>
          </a:p>
          <a:p>
            <a:pPr algn="ctr"/>
            <a:r>
              <a:rPr lang="it-IT" altLang="it-IT" sz="1600">
                <a:solidFill>
                  <a:schemeClr val="bg1"/>
                </a:solidFill>
                <a:latin typeface="SashasHand Regular"/>
              </a:rPr>
              <a:t>delle prestazioni</a:t>
            </a:r>
          </a:p>
        </p:txBody>
      </p:sp>
      <p:sp>
        <p:nvSpPr>
          <p:cNvPr id="22553" name="Text Box 1072"/>
          <p:cNvSpPr txBox="1">
            <a:spLocks noChangeArrowheads="1"/>
          </p:cNvSpPr>
          <p:nvPr/>
        </p:nvSpPr>
        <p:spPr bwMode="auto">
          <a:xfrm>
            <a:off x="4478338" y="3098800"/>
            <a:ext cx="184150" cy="461963"/>
          </a:xfrm>
          <a:prstGeom prst="rect">
            <a:avLst/>
          </a:prstGeom>
          <a:noFill/>
          <a:ln w="12700">
            <a:noFill/>
            <a:miter lim="800000"/>
            <a:headEnd/>
            <a:tailEnd/>
          </a:ln>
        </p:spPr>
        <p:txBody>
          <a:bodyPr wrap="none">
            <a:spAutoFit/>
          </a:bodyPr>
          <a:lstStyle/>
          <a:p>
            <a:pPr eaLnBrk="0" hangingPunct="0"/>
            <a:endParaRPr lang="it-IT" altLang="it-IT" sz="2400">
              <a:latin typeface="Times New Roman" pitchFamily="18" charset="0"/>
            </a:endParaRPr>
          </a:p>
        </p:txBody>
      </p:sp>
      <p:sp>
        <p:nvSpPr>
          <p:cNvPr id="40988" name="Text Box 1074"/>
          <p:cNvSpPr txBox="1">
            <a:spLocks noChangeArrowheads="1"/>
          </p:cNvSpPr>
          <p:nvPr/>
        </p:nvSpPr>
        <p:spPr bwMode="auto">
          <a:xfrm>
            <a:off x="0" y="4508500"/>
            <a:ext cx="9717088" cy="1570038"/>
          </a:xfrm>
          <a:prstGeom prst="rect">
            <a:avLst/>
          </a:prstGeom>
          <a:noFill/>
          <a:ln w="12700">
            <a:noFill/>
            <a:miter lim="800000"/>
            <a:headEnd/>
            <a:tailEnd/>
          </a:ln>
          <a:effectLst/>
        </p:spPr>
        <p:txBody>
          <a:bodyPr>
            <a:spAutoFit/>
          </a:bodyPr>
          <a:lstStyle/>
          <a:p>
            <a:pPr algn="ctr" eaLnBrk="0" hangingPunct="0">
              <a:defRPr/>
            </a:pPr>
            <a:endParaRPr lang="it-IT" altLang="it-IT" sz="1600" dirty="0">
              <a:solidFill>
                <a:srgbClr val="009900"/>
              </a:solidFill>
              <a:latin typeface="SashasHand Regular"/>
              <a:cs typeface="+mn-cs"/>
            </a:endParaRPr>
          </a:p>
          <a:p>
            <a:pPr algn="ctr" eaLnBrk="0" hangingPunct="0">
              <a:defRPr/>
            </a:pPr>
            <a:r>
              <a:rPr lang="it-IT" altLang="it-IT" sz="1600" dirty="0">
                <a:solidFill>
                  <a:srgbClr val="2E8BB0"/>
                </a:solidFill>
                <a:latin typeface="+mn-lt"/>
                <a:cs typeface="+mn-cs"/>
              </a:rPr>
              <a:t>FP Negoziali  funzionano in base al  principio della </a:t>
            </a:r>
            <a:r>
              <a:rPr lang="it-IT" altLang="it-IT" sz="1600" dirty="0">
                <a:solidFill>
                  <a:srgbClr val="58AB46"/>
                </a:solidFill>
                <a:latin typeface="+mn-lt"/>
                <a:cs typeface="+mn-cs"/>
              </a:rPr>
              <a:t>CAPITALIZZAZIONE INDIVIDUALE</a:t>
            </a:r>
          </a:p>
          <a:p>
            <a:pPr algn="ctr" eaLnBrk="0" hangingPunct="0">
              <a:defRPr/>
            </a:pPr>
            <a:endParaRPr lang="it-IT" altLang="it-IT" sz="1600" dirty="0">
              <a:solidFill>
                <a:srgbClr val="009900"/>
              </a:solidFill>
              <a:latin typeface="+mn-lt"/>
              <a:cs typeface="+mn-cs"/>
            </a:endParaRPr>
          </a:p>
          <a:p>
            <a:pPr algn="ctr" eaLnBrk="0" hangingPunct="0">
              <a:defRPr/>
            </a:pPr>
            <a:r>
              <a:rPr lang="it-IT" altLang="it-IT" sz="1600" dirty="0">
                <a:solidFill>
                  <a:srgbClr val="2E8BB0"/>
                </a:solidFill>
                <a:latin typeface="+mn-lt"/>
                <a:cs typeface="+mn-cs"/>
              </a:rPr>
              <a:t>Ogni lavoratore che aderisce al Fondo apre un proprio “conto” individuale, </a:t>
            </a:r>
          </a:p>
          <a:p>
            <a:pPr algn="ctr" eaLnBrk="0" hangingPunct="0">
              <a:defRPr/>
            </a:pPr>
            <a:r>
              <a:rPr lang="it-IT" altLang="it-IT" sz="1600" dirty="0">
                <a:solidFill>
                  <a:srgbClr val="2E8BB0"/>
                </a:solidFill>
                <a:latin typeface="+mn-lt"/>
                <a:cs typeface="+mn-cs"/>
              </a:rPr>
              <a:t>distinto da quello degli altri aderenti. </a:t>
            </a:r>
          </a:p>
          <a:p>
            <a:pPr algn="ctr" eaLnBrk="0" hangingPunct="0">
              <a:defRPr/>
            </a:pPr>
            <a:r>
              <a:rPr lang="it-IT" altLang="it-IT" sz="1600" dirty="0">
                <a:solidFill>
                  <a:srgbClr val="2E8BB0"/>
                </a:solidFill>
                <a:latin typeface="+mn-lt"/>
                <a:cs typeface="+mn-cs"/>
              </a:rPr>
              <a:t>Le prestazioni finali dipendono dall’importo dei versamenti e dai rendimenti ottenuti.</a:t>
            </a:r>
          </a:p>
        </p:txBody>
      </p:sp>
      <p:pic>
        <p:nvPicPr>
          <p:cNvPr id="22555" name="Picture 77" descr="salvadanaio"/>
          <p:cNvPicPr>
            <a:picLocks noChangeAspect="1" noChangeArrowheads="1"/>
          </p:cNvPicPr>
          <p:nvPr/>
        </p:nvPicPr>
        <p:blipFill>
          <a:blip r:embed="rId3" cstate="print"/>
          <a:srcRect/>
          <a:stretch>
            <a:fillRect/>
          </a:stretch>
        </p:blipFill>
        <p:spPr bwMode="auto">
          <a:xfrm>
            <a:off x="661988" y="2060575"/>
            <a:ext cx="2454275" cy="2179638"/>
          </a:xfrm>
          <a:prstGeom prst="rect">
            <a:avLst/>
          </a:prstGeom>
          <a:noFill/>
          <a:ln w="9525">
            <a:noFill/>
            <a:miter lim="800000"/>
            <a:headEnd/>
            <a:tailEnd/>
          </a:ln>
        </p:spPr>
      </p:pic>
      <p:pic>
        <p:nvPicPr>
          <p:cNvPr id="22556" name="Picture 79" descr="moneysavingtips_thumb15"/>
          <p:cNvPicPr>
            <a:picLocks noChangeAspect="1" noChangeArrowheads="1"/>
          </p:cNvPicPr>
          <p:nvPr/>
        </p:nvPicPr>
        <p:blipFill>
          <a:blip r:embed="rId4" cstate="print"/>
          <a:srcRect/>
          <a:stretch>
            <a:fillRect/>
          </a:stretch>
        </p:blipFill>
        <p:spPr bwMode="auto">
          <a:xfrm>
            <a:off x="3549650" y="2708275"/>
            <a:ext cx="2028825" cy="1643063"/>
          </a:xfrm>
          <a:prstGeom prst="rect">
            <a:avLst/>
          </a:prstGeom>
          <a:noFill/>
          <a:ln w="9525">
            <a:noFill/>
            <a:miter lim="800000"/>
            <a:headEnd/>
            <a:tailEnd/>
          </a:ln>
        </p:spPr>
      </p:pic>
      <p:pic>
        <p:nvPicPr>
          <p:cNvPr id="22557" name="Picture 81" descr="ADG-sacco-di-soldi"/>
          <p:cNvPicPr>
            <a:picLocks noChangeAspect="1" noChangeArrowheads="1"/>
          </p:cNvPicPr>
          <p:nvPr/>
        </p:nvPicPr>
        <p:blipFill>
          <a:blip r:embed="rId5" cstate="print"/>
          <a:srcRect/>
          <a:stretch>
            <a:fillRect/>
          </a:stretch>
        </p:blipFill>
        <p:spPr bwMode="auto">
          <a:xfrm>
            <a:off x="6356350" y="3141663"/>
            <a:ext cx="1951038" cy="1349375"/>
          </a:xfrm>
          <a:prstGeom prst="rect">
            <a:avLst/>
          </a:prstGeom>
          <a:noFill/>
          <a:ln w="9525">
            <a:noFill/>
            <a:miter lim="800000"/>
            <a:headEnd/>
            <a:tailEnd/>
          </a:ln>
        </p:spPr>
      </p:pic>
      <p:sp>
        <p:nvSpPr>
          <p:cNvPr id="22558" name="Titolo 36"/>
          <p:cNvSpPr>
            <a:spLocks noGrp="1"/>
          </p:cNvSpPr>
          <p:nvPr>
            <p:ph type="title"/>
          </p:nvPr>
        </p:nvSpPr>
        <p:spPr>
          <a:xfrm>
            <a:off x="0" y="0"/>
            <a:ext cx="8775700" cy="865188"/>
          </a:xfrm>
        </p:spPr>
        <p:txBody>
          <a:bodyPr/>
          <a:lstStyle/>
          <a:p>
            <a:r>
              <a:rPr lang="it-IT" altLang="it-IT">
                <a:solidFill>
                  <a:srgbClr val="2E8BB0"/>
                </a:solidFill>
                <a:latin typeface="SashasHand Regular"/>
                <a:ea typeface="ＭＳ Ｐゴシック" pitchFamily="34" charset="-128"/>
              </a:rPr>
              <a:t>Le fasi del Fondo Pensione Negoziale</a:t>
            </a:r>
            <a:endParaRPr lang="it-IT">
              <a:solidFill>
                <a:srgbClr val="2E8BB0"/>
              </a:solidFill>
              <a:ea typeface="ＭＳ Ｐゴシック" pitchFamily="34" charset="-128"/>
            </a:endParaRPr>
          </a:p>
        </p:txBody>
      </p:sp>
      <p:sp>
        <p:nvSpPr>
          <p:cNvPr id="33" name="Segnaposto piè di pagina 32"/>
          <p:cNvSpPr>
            <a:spLocks noGrp="1"/>
          </p:cNvSpPr>
          <p:nvPr>
            <p:ph type="ftr" sz="quarter" idx="11"/>
          </p:nvPr>
        </p:nvSpPr>
        <p:spPr/>
        <p:txBody>
          <a:bodyPr/>
          <a:lstStyle/>
          <a:p>
            <a:pPr>
              <a:defRPr/>
            </a:pPr>
            <a:r>
              <a:rPr lang="it-IT"/>
              <a:t>FONDO PERSEO SIRIO Iscritto al n. 164 dell’Albo COVIP Sede legale: via degli Scialoja, 3 - 00196 Roma</a:t>
            </a:r>
          </a:p>
        </p:txBody>
      </p:sp>
      <p:sp>
        <p:nvSpPr>
          <p:cNvPr id="3" name="Segnaposto numero diapositiva 2"/>
          <p:cNvSpPr>
            <a:spLocks noGrp="1"/>
          </p:cNvSpPr>
          <p:nvPr>
            <p:ph type="sldNum" sz="quarter" idx="12"/>
          </p:nvPr>
        </p:nvSpPr>
        <p:spPr/>
        <p:txBody>
          <a:bodyPr/>
          <a:lstStyle/>
          <a:p>
            <a:pPr>
              <a:defRPr/>
            </a:pPr>
            <a:fld id="{AD25E35D-3FB9-47E1-ABE8-9C7481C4F098}" type="slidenum">
              <a:rPr lang="it-IT" smtClean="0"/>
              <a:pPr>
                <a:defRPr/>
              </a:pPr>
              <a:t>5</a:t>
            </a:fld>
            <a:endParaRPr lang="it-IT"/>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28625" y="0"/>
            <a:ext cx="7099300" cy="865188"/>
          </a:xfrm>
        </p:spPr>
        <p:txBody>
          <a:bodyPr/>
          <a:lstStyle/>
          <a:p>
            <a:pPr eaLnBrk="1" hangingPunct="1"/>
            <a:r>
              <a:rPr lang="it-IT">
                <a:latin typeface="Calibri" pitchFamily="34" charset="0"/>
                <a:ea typeface="ＭＳ Ｐゴシック" pitchFamily="34" charset="-128"/>
              </a:rPr>
              <a:t>Chi può aderire</a:t>
            </a:r>
          </a:p>
        </p:txBody>
      </p:sp>
      <p:sp>
        <p:nvSpPr>
          <p:cNvPr id="24579" name="Rectangle 3"/>
          <p:cNvSpPr>
            <a:spLocks noGrp="1" noChangeArrowheads="1"/>
          </p:cNvSpPr>
          <p:nvPr>
            <p:ph idx="1"/>
          </p:nvPr>
        </p:nvSpPr>
        <p:spPr>
          <a:xfrm>
            <a:off x="273050" y="1052513"/>
            <a:ext cx="9363075" cy="5400675"/>
          </a:xfrm>
        </p:spPr>
        <p:txBody>
          <a:bodyPr/>
          <a:lstStyle/>
          <a:p>
            <a:pPr eaLnBrk="1" hangingPunct="1">
              <a:lnSpc>
                <a:spcPct val="90000"/>
              </a:lnSpc>
            </a:pPr>
            <a:r>
              <a:rPr lang="it-IT" sz="2000" dirty="0">
                <a:ea typeface="ＭＳ Ｐゴシック" pitchFamily="34" charset="-128"/>
              </a:rPr>
              <a:t>PERSEO SIRIO, essendo un fondo pensione di </a:t>
            </a:r>
            <a:r>
              <a:rPr lang="it-IT" altLang="it-IT" sz="2000" dirty="0">
                <a:ea typeface="ＭＳ Ｐゴシック" pitchFamily="34" charset="-128"/>
              </a:rPr>
              <a:t>“</a:t>
            </a:r>
            <a:r>
              <a:rPr lang="it-IT" altLang="ja-JP" sz="2000" dirty="0">
                <a:solidFill>
                  <a:srgbClr val="699248"/>
                </a:solidFill>
                <a:ea typeface="ＭＳ Ｐゴシック" pitchFamily="34" charset="-128"/>
              </a:rPr>
              <a:t>natura negoziale</a:t>
            </a:r>
            <a:r>
              <a:rPr lang="it-IT" altLang="it-IT" sz="2000" dirty="0">
                <a:ea typeface="ＭＳ Ｐゴシック" pitchFamily="34" charset="-128"/>
              </a:rPr>
              <a:t>”</a:t>
            </a:r>
            <a:r>
              <a:rPr lang="it-IT" altLang="ja-JP" sz="2000" dirty="0">
                <a:ea typeface="ＭＳ Ｐゴシック" pitchFamily="34" charset="-128"/>
              </a:rPr>
              <a:t>, costituito in forma di associazione, si rivolge esclusivamente a: </a:t>
            </a:r>
          </a:p>
          <a:p>
            <a:pPr eaLnBrk="1" hangingPunct="1">
              <a:lnSpc>
                <a:spcPct val="90000"/>
              </a:lnSpc>
            </a:pPr>
            <a:endParaRPr lang="it-IT" altLang="ja-JP" sz="800" dirty="0">
              <a:ea typeface="ＭＳ Ｐゴシック" pitchFamily="34" charset="-128"/>
            </a:endParaRPr>
          </a:p>
          <a:p>
            <a:pPr lvl="1" eaLnBrk="1" hangingPunct="1">
              <a:lnSpc>
                <a:spcPct val="90000"/>
              </a:lnSpc>
              <a:buClr>
                <a:srgbClr val="153059"/>
              </a:buClr>
              <a:buFont typeface="Wingdings" pitchFamily="2" charset="2"/>
              <a:buChar char="ü"/>
            </a:pPr>
            <a:r>
              <a:rPr lang="it-IT" sz="2000" dirty="0">
                <a:ea typeface="ＭＳ Ｐゴシック" pitchFamily="34" charset="-128"/>
              </a:rPr>
              <a:t>Tutti i dipendenti delle Pubbliche Amministrazioni (esclusi i dipendenti dei comparti scuola e AFAM)</a:t>
            </a:r>
          </a:p>
          <a:p>
            <a:pPr lvl="1" eaLnBrk="1" hangingPunct="1">
              <a:lnSpc>
                <a:spcPct val="90000"/>
              </a:lnSpc>
              <a:buClr>
                <a:srgbClr val="153059"/>
              </a:buClr>
              <a:buFont typeface="Wingdings" pitchFamily="2" charset="2"/>
              <a:buChar char="ü"/>
            </a:pPr>
            <a:r>
              <a:rPr lang="it-IT" sz="2000" dirty="0">
                <a:ea typeface="ＭＳ Ｐゴシック" pitchFamily="34" charset="-128"/>
              </a:rPr>
              <a:t>I dipendenti dell</a:t>
            </a:r>
            <a:r>
              <a:rPr lang="it-IT" altLang="it-IT" sz="2000" dirty="0">
                <a:ea typeface="ＭＳ Ｐゴシック" pitchFamily="34" charset="-128"/>
              </a:rPr>
              <a:t>’</a:t>
            </a:r>
            <a:r>
              <a:rPr lang="it-IT" sz="2000" dirty="0">
                <a:ea typeface="ＭＳ Ｐゴシック" pitchFamily="34" charset="-128"/>
              </a:rPr>
              <a:t>Agenzia del Demanio</a:t>
            </a:r>
          </a:p>
          <a:p>
            <a:pPr lvl="1" eaLnBrk="1" hangingPunct="1">
              <a:lnSpc>
                <a:spcPct val="90000"/>
              </a:lnSpc>
              <a:buClr>
                <a:srgbClr val="153059"/>
              </a:buClr>
              <a:buFont typeface="Wingdings" pitchFamily="2" charset="2"/>
              <a:buChar char="ü"/>
            </a:pPr>
            <a:r>
              <a:rPr lang="it-IT" sz="2000" dirty="0">
                <a:ea typeface="ＭＳ Ｐゴシック" pitchFamily="34" charset="-128"/>
              </a:rPr>
              <a:t>I dipendenti di UNIONCAMERE</a:t>
            </a:r>
          </a:p>
          <a:p>
            <a:pPr lvl="1" eaLnBrk="1" hangingPunct="1">
              <a:lnSpc>
                <a:spcPct val="90000"/>
              </a:lnSpc>
              <a:buClr>
                <a:srgbClr val="153059"/>
              </a:buClr>
              <a:buFont typeface="Wingdings" pitchFamily="2" charset="2"/>
              <a:buChar char="ü"/>
            </a:pPr>
            <a:r>
              <a:rPr lang="it-IT" sz="2000" dirty="0">
                <a:ea typeface="ＭＳ Ｐゴシック" pitchFamily="34" charset="-128"/>
              </a:rPr>
              <a:t>I dipendenti delle Associazioni aderenti a ANPAS (Associazione Nazionale delle Pubbliche Assistenze)</a:t>
            </a:r>
          </a:p>
          <a:p>
            <a:pPr lvl="1" eaLnBrk="1" hangingPunct="1">
              <a:lnSpc>
                <a:spcPct val="90000"/>
              </a:lnSpc>
              <a:buClr>
                <a:srgbClr val="153059"/>
              </a:buClr>
              <a:buFont typeface="Wingdings" pitchFamily="2" charset="2"/>
              <a:buChar char="ü"/>
            </a:pPr>
            <a:r>
              <a:rPr lang="it-IT" sz="2000" dirty="0">
                <a:ea typeface="ＭＳ Ｐゴシック" pitchFamily="34" charset="-128"/>
              </a:rPr>
              <a:t>I dipendenti delle cliniche e case di riposo private che hanno sottoscritto gli accordi di adesione</a:t>
            </a:r>
          </a:p>
          <a:p>
            <a:pPr lvl="1" eaLnBrk="1" hangingPunct="1">
              <a:lnSpc>
                <a:spcPct val="90000"/>
              </a:lnSpc>
              <a:buClr>
                <a:srgbClr val="153059"/>
              </a:buClr>
              <a:buFont typeface="Wingdings" pitchFamily="2" charset="2"/>
              <a:buChar char="ü"/>
            </a:pPr>
            <a:r>
              <a:rPr lang="it-IT" sz="2000" dirty="0">
                <a:ea typeface="ＭＳ Ｐゴシック" pitchFamily="34" charset="-128"/>
              </a:rPr>
              <a:t>I dipendenti dei Consorzi e degli Enti per la promozione e lo sviluppo industriale aderenti a FICEI</a:t>
            </a:r>
          </a:p>
          <a:p>
            <a:pPr lvl="1" eaLnBrk="1" hangingPunct="1">
              <a:lnSpc>
                <a:spcPct val="90000"/>
              </a:lnSpc>
              <a:buClr>
                <a:srgbClr val="153059"/>
              </a:buClr>
              <a:buFont typeface="Wingdings" pitchFamily="2" charset="2"/>
              <a:buChar char="ü"/>
            </a:pPr>
            <a:r>
              <a:rPr lang="it-IT" sz="2000" dirty="0">
                <a:ea typeface="ＭＳ Ｐゴシック" pitchFamily="34" charset="-128"/>
              </a:rPr>
              <a:t>I dipendenti del CONI</a:t>
            </a:r>
          </a:p>
          <a:p>
            <a:pPr eaLnBrk="1" hangingPunct="1">
              <a:lnSpc>
                <a:spcPct val="90000"/>
              </a:lnSpc>
            </a:pPr>
            <a:r>
              <a:rPr lang="it-IT" sz="2000" dirty="0">
                <a:ea typeface="ＭＳ Ｐゴシック" pitchFamily="34" charset="-128"/>
              </a:rPr>
              <a:t>I Segretari provinciali e comunali e i dipendenti della sanità privata potranno aderire una volta sottoscritto appositi </a:t>
            </a:r>
            <a:r>
              <a:rPr lang="it-IT" sz="2000" dirty="0">
                <a:solidFill>
                  <a:srgbClr val="699248"/>
                </a:solidFill>
                <a:ea typeface="ＭＳ Ｐゴシック" pitchFamily="34" charset="-128"/>
              </a:rPr>
              <a:t>accordi di adesione</a:t>
            </a:r>
          </a:p>
        </p:txBody>
      </p:sp>
      <p:sp>
        <p:nvSpPr>
          <p:cNvPr id="6" name="Segnaposto piè di pagina 5"/>
          <p:cNvSpPr>
            <a:spLocks noGrp="1"/>
          </p:cNvSpPr>
          <p:nvPr>
            <p:ph type="ftr" sz="quarter" idx="10"/>
          </p:nvPr>
        </p:nvSpPr>
        <p:spPr/>
        <p:txBody>
          <a:bodyPr/>
          <a:lstStyle/>
          <a:p>
            <a:pPr>
              <a:defRPr/>
            </a:pPr>
            <a:r>
              <a:rPr lang="it-IT" dirty="0"/>
              <a:t>FONDO PERSEO SIRIO Iscritto al n. 164 dell’Albo COVIP Sede legale: via degli Scialoja, 3 - 00196 Roma</a:t>
            </a:r>
          </a:p>
        </p:txBody>
      </p:sp>
      <p:sp>
        <p:nvSpPr>
          <p:cNvPr id="2" name="Segnaposto numero diapositiva 1"/>
          <p:cNvSpPr>
            <a:spLocks noGrp="1"/>
          </p:cNvSpPr>
          <p:nvPr>
            <p:ph type="sldNum" sz="quarter" idx="11"/>
          </p:nvPr>
        </p:nvSpPr>
        <p:spPr/>
        <p:txBody>
          <a:bodyPr/>
          <a:lstStyle/>
          <a:p>
            <a:pPr>
              <a:defRPr/>
            </a:pPr>
            <a:fld id="{95904E82-99A9-4D3B-A23D-537F45650900}" type="slidenum">
              <a:rPr lang="it-IT" smtClean="0"/>
              <a:pPr>
                <a:defRPr/>
              </a:pPr>
              <a:t>6</a:t>
            </a:fld>
            <a:endParaRPr lang="it-IT"/>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Gli associati a Perseo Sirio</a:t>
            </a:r>
          </a:p>
        </p:txBody>
      </p:sp>
      <p:sp>
        <p:nvSpPr>
          <p:cNvPr id="4" name="Segnaposto piè di pagina 3"/>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5" name="Segnaposto numero diapositiva 4"/>
          <p:cNvSpPr>
            <a:spLocks noGrp="1"/>
          </p:cNvSpPr>
          <p:nvPr>
            <p:ph type="sldNum" sz="quarter" idx="11"/>
          </p:nvPr>
        </p:nvSpPr>
        <p:spPr/>
        <p:txBody>
          <a:bodyPr/>
          <a:lstStyle/>
          <a:p>
            <a:pPr>
              <a:defRPr/>
            </a:pPr>
            <a:fld id="{95904E82-99A9-4D3B-A23D-537F45650900}" type="slidenum">
              <a:rPr lang="it-IT" smtClean="0"/>
              <a:pPr>
                <a:defRPr/>
              </a:pPr>
              <a:t>7</a:t>
            </a:fld>
            <a:endParaRPr lang="it-IT"/>
          </a:p>
        </p:txBody>
      </p:sp>
      <p:graphicFrame>
        <p:nvGraphicFramePr>
          <p:cNvPr id="8" name="Tabella 7"/>
          <p:cNvGraphicFramePr>
            <a:graphicFrameLocks noGrp="1"/>
          </p:cNvGraphicFramePr>
          <p:nvPr>
            <p:extLst>
              <p:ext uri="{D42A27DB-BD31-4B8C-83A1-F6EECF244321}">
                <p14:modId xmlns:p14="http://schemas.microsoft.com/office/powerpoint/2010/main" val="466282346"/>
              </p:ext>
            </p:extLst>
          </p:nvPr>
        </p:nvGraphicFramePr>
        <p:xfrm>
          <a:off x="1640632" y="1556792"/>
          <a:ext cx="6686376" cy="7416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49872">
                  <a:extLst>
                    <a:ext uri="{9D8B030D-6E8A-4147-A177-3AD203B41FA5}">
                      <a16:colId xmlns:a16="http://schemas.microsoft.com/office/drawing/2014/main" xmlns="" val="3087415779"/>
                    </a:ext>
                  </a:extLst>
                </a:gridCol>
                <a:gridCol w="2307712">
                  <a:extLst>
                    <a:ext uri="{9D8B030D-6E8A-4147-A177-3AD203B41FA5}">
                      <a16:colId xmlns:a16="http://schemas.microsoft.com/office/drawing/2014/main" xmlns="" val="2421274842"/>
                    </a:ext>
                  </a:extLst>
                </a:gridCol>
                <a:gridCol w="2228792">
                  <a:extLst>
                    <a:ext uri="{9D8B030D-6E8A-4147-A177-3AD203B41FA5}">
                      <a16:colId xmlns:a16="http://schemas.microsoft.com/office/drawing/2014/main" xmlns="" val="3711471503"/>
                    </a:ext>
                  </a:extLst>
                </a:gridCol>
              </a:tblGrid>
              <a:tr h="370840">
                <a:tc>
                  <a:txBody>
                    <a:bodyPr/>
                    <a:lstStyle/>
                    <a:p>
                      <a:endParaRPr lang="it-IT" dirty="0"/>
                    </a:p>
                  </a:txBody>
                  <a:tcPr/>
                </a:tc>
                <a:tc>
                  <a:txBody>
                    <a:bodyPr/>
                    <a:lstStyle/>
                    <a:p>
                      <a:pPr algn="ctr"/>
                      <a:r>
                        <a:rPr lang="it-IT" dirty="0"/>
                        <a:t>n. Associati</a:t>
                      </a:r>
                    </a:p>
                  </a:txBody>
                  <a:tcPr/>
                </a:tc>
                <a:tc>
                  <a:txBody>
                    <a:bodyPr/>
                    <a:lstStyle/>
                    <a:p>
                      <a:pPr algn="ctr"/>
                      <a:r>
                        <a:rPr lang="it-IT" dirty="0"/>
                        <a:t>n. Amministrazioni</a:t>
                      </a:r>
                    </a:p>
                  </a:txBody>
                  <a:tcPr/>
                </a:tc>
                <a:extLst>
                  <a:ext uri="{0D108BD9-81ED-4DB2-BD59-A6C34878D82A}">
                    <a16:rowId xmlns:a16="http://schemas.microsoft.com/office/drawing/2014/main" xmlns="" val="730314515"/>
                  </a:ext>
                </a:extLst>
              </a:tr>
              <a:tr h="370840">
                <a:tc>
                  <a:txBody>
                    <a:bodyPr/>
                    <a:lstStyle/>
                    <a:p>
                      <a:r>
                        <a:rPr lang="it-IT" dirty="0"/>
                        <a:t>Al </a:t>
                      </a:r>
                      <a:r>
                        <a:rPr lang="it-IT" dirty="0" smtClean="0"/>
                        <a:t>31 </a:t>
                      </a:r>
                      <a:r>
                        <a:rPr lang="it-IT" dirty="0"/>
                        <a:t>maggio 2016</a:t>
                      </a:r>
                    </a:p>
                  </a:txBody>
                  <a:tcPr/>
                </a:tc>
                <a:tc>
                  <a:txBody>
                    <a:bodyPr/>
                    <a:lstStyle/>
                    <a:p>
                      <a:pPr algn="ctr"/>
                      <a:r>
                        <a:rPr lang="it-IT" b="1" dirty="0" smtClean="0">
                          <a:solidFill>
                            <a:schemeClr val="tx1"/>
                          </a:solidFill>
                        </a:rPr>
                        <a:t>36.106</a:t>
                      </a:r>
                      <a:endParaRPr lang="it-IT" b="1" dirty="0">
                        <a:solidFill>
                          <a:schemeClr val="tx1"/>
                        </a:solidFill>
                      </a:endParaRPr>
                    </a:p>
                  </a:txBody>
                  <a:tcPr/>
                </a:tc>
                <a:tc>
                  <a:txBody>
                    <a:bodyPr/>
                    <a:lstStyle/>
                    <a:p>
                      <a:pPr algn="ctr"/>
                      <a:r>
                        <a:rPr lang="it-IT" b="1" dirty="0" smtClean="0">
                          <a:solidFill>
                            <a:schemeClr val="tx1"/>
                          </a:solidFill>
                        </a:rPr>
                        <a:t>2.510</a:t>
                      </a:r>
                      <a:endParaRPr lang="it-IT" b="1" dirty="0">
                        <a:solidFill>
                          <a:schemeClr val="tx1"/>
                        </a:solidFill>
                      </a:endParaRPr>
                    </a:p>
                  </a:txBody>
                  <a:tcPr/>
                </a:tc>
                <a:extLst>
                  <a:ext uri="{0D108BD9-81ED-4DB2-BD59-A6C34878D82A}">
                    <a16:rowId xmlns:a16="http://schemas.microsoft.com/office/drawing/2014/main" xmlns="" val="327770259"/>
                  </a:ext>
                </a:extLst>
              </a:tr>
            </a:tbl>
          </a:graphicData>
        </a:graphic>
      </p:graphicFrame>
      <p:graphicFrame>
        <p:nvGraphicFramePr>
          <p:cNvPr id="9" name="Grafico 8"/>
          <p:cNvGraphicFramePr>
            <a:graphicFrameLocks/>
          </p:cNvGraphicFramePr>
          <p:nvPr>
            <p:extLst>
              <p:ext uri="{D42A27DB-BD31-4B8C-83A1-F6EECF244321}">
                <p14:modId xmlns:p14="http://schemas.microsoft.com/office/powerpoint/2010/main" val="2976304296"/>
              </p:ext>
            </p:extLst>
          </p:nvPr>
        </p:nvGraphicFramePr>
        <p:xfrm>
          <a:off x="1136576" y="2780928"/>
          <a:ext cx="3229992"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fico 9"/>
          <p:cNvGraphicFramePr>
            <a:graphicFrameLocks/>
          </p:cNvGraphicFramePr>
          <p:nvPr>
            <p:extLst>
              <p:ext uri="{D42A27DB-BD31-4B8C-83A1-F6EECF244321}">
                <p14:modId xmlns:p14="http://schemas.microsoft.com/office/powerpoint/2010/main" val="937701077"/>
              </p:ext>
            </p:extLst>
          </p:nvPr>
        </p:nvGraphicFramePr>
        <p:xfrm>
          <a:off x="4520952" y="2780928"/>
          <a:ext cx="4302125" cy="27363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08461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egnaposto testo 1"/>
          <p:cNvSpPr>
            <a:spLocks noGrp="1"/>
          </p:cNvSpPr>
          <p:nvPr>
            <p:ph type="body" idx="1"/>
          </p:nvPr>
        </p:nvSpPr>
        <p:spPr>
          <a:xfrm>
            <a:off x="774700" y="2081213"/>
            <a:ext cx="6311900" cy="1500187"/>
          </a:xfrm>
        </p:spPr>
        <p:txBody>
          <a:bodyPr/>
          <a:lstStyle/>
          <a:p>
            <a:r>
              <a:rPr lang="it-IT">
                <a:ea typeface="ＭＳ Ｐゴシック" pitchFamily="34" charset="-128"/>
              </a:rPr>
              <a:t>I vantaggi di Perseo Sirio</a:t>
            </a:r>
          </a:p>
        </p:txBody>
      </p:sp>
      <p:sp>
        <p:nvSpPr>
          <p:cNvPr id="5" name="Espace réservé du pied de page 4"/>
          <p:cNvSpPr>
            <a:spLocks noGrp="1"/>
          </p:cNvSpPr>
          <p:nvPr>
            <p:ph type="ftr" sz="quarter" idx="11"/>
          </p:nvPr>
        </p:nvSpPr>
        <p:spPr/>
        <p:txBody>
          <a:bodyPr/>
          <a:lstStyle/>
          <a:p>
            <a:pPr>
              <a:lnSpc>
                <a:spcPct val="100000"/>
              </a:lnSpc>
              <a:defRPr/>
            </a:pPr>
            <a:r>
              <a:rPr lang="it-IT" b="0"/>
              <a:t>FONDO PERSEO SIRIO Iscritto al n. 164 dell’Albo COVIP Sede legale: via degli Scialoja, 3 - 00196 Roma</a:t>
            </a:r>
            <a:endParaRPr lang="it-IT" b="0" dirty="0"/>
          </a:p>
        </p:txBody>
      </p:sp>
      <p:sp>
        <p:nvSpPr>
          <p:cNvPr id="26628" name="Titre 12"/>
          <p:cNvSpPr>
            <a:spLocks noGrp="1"/>
          </p:cNvSpPr>
          <p:nvPr>
            <p:ph type="title"/>
          </p:nvPr>
        </p:nvSpPr>
        <p:spPr>
          <a:xfrm>
            <a:off x="769938" y="3935413"/>
            <a:ext cx="8585200" cy="865187"/>
          </a:xfrm>
        </p:spPr>
        <p:txBody>
          <a:bodyPr/>
          <a:lstStyle/>
          <a:p>
            <a:pPr marL="0" indent="0">
              <a:buFontTx/>
              <a:buNone/>
            </a:pPr>
            <a:r>
              <a:rPr lang="fr-FR">
                <a:ea typeface="ＭＳ Ｐゴシック" pitchFamily="34" charset="-128"/>
              </a:rPr>
              <a:t>I vantaggi fiscali e costi ridotti</a:t>
            </a:r>
            <a:br>
              <a:rPr lang="fr-FR">
                <a:ea typeface="ＭＳ Ｐゴシック" pitchFamily="34" charset="-128"/>
              </a:rPr>
            </a:br>
            <a:r>
              <a:rPr lang="fr-FR">
                <a:ea typeface="ＭＳ Ｐゴシック" pitchFamily="34" charset="-128"/>
              </a:rPr>
              <a:t>Le garanzie</a:t>
            </a:r>
          </a:p>
        </p:txBody>
      </p:sp>
      <p:sp>
        <p:nvSpPr>
          <p:cNvPr id="26629" name="ZoneTexte 13"/>
          <p:cNvSpPr txBox="1">
            <a:spLocks noChangeArrowheads="1"/>
          </p:cNvSpPr>
          <p:nvPr/>
        </p:nvSpPr>
        <p:spPr bwMode="auto">
          <a:xfrm>
            <a:off x="1066800" y="1531938"/>
            <a:ext cx="355600" cy="461962"/>
          </a:xfrm>
          <a:prstGeom prst="rect">
            <a:avLst/>
          </a:prstGeom>
          <a:noFill/>
          <a:ln w="9525">
            <a:noFill/>
            <a:miter lim="800000"/>
            <a:headEnd/>
            <a:tailEnd/>
          </a:ln>
        </p:spPr>
        <p:txBody>
          <a:bodyPr wrap="none">
            <a:spAutoFit/>
          </a:bodyPr>
          <a:lstStyle/>
          <a:p>
            <a:pPr algn="ctr"/>
            <a:r>
              <a:rPr lang="fr-FR" sz="2400">
                <a:solidFill>
                  <a:srgbClr val="FFFFFF"/>
                </a:solidFill>
              </a:rPr>
              <a:t>2</a:t>
            </a:r>
          </a:p>
        </p:txBody>
      </p:sp>
      <p:sp>
        <p:nvSpPr>
          <p:cNvPr id="2" name="Segnaposto numero diapositiva 1"/>
          <p:cNvSpPr>
            <a:spLocks noGrp="1"/>
          </p:cNvSpPr>
          <p:nvPr>
            <p:ph type="sldNum" sz="quarter" idx="12"/>
          </p:nvPr>
        </p:nvSpPr>
        <p:spPr/>
        <p:txBody>
          <a:bodyPr/>
          <a:lstStyle/>
          <a:p>
            <a:pPr>
              <a:defRPr/>
            </a:pPr>
            <a:fld id="{DDB2D101-B181-4C55-A530-4C7FE938E152}" type="slidenum">
              <a:rPr lang="it-IT" smtClean="0"/>
              <a:pPr>
                <a:defRPr/>
              </a:pPr>
              <a:t>8</a:t>
            </a:fld>
            <a:endParaRPr lang="it-IT"/>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olo 1"/>
          <p:cNvSpPr>
            <a:spLocks noGrp="1"/>
          </p:cNvSpPr>
          <p:nvPr>
            <p:ph type="title"/>
          </p:nvPr>
        </p:nvSpPr>
        <p:spPr>
          <a:xfrm>
            <a:off x="117475" y="0"/>
            <a:ext cx="7526338" cy="865188"/>
          </a:xfrm>
        </p:spPr>
        <p:txBody>
          <a:bodyPr/>
          <a:lstStyle/>
          <a:p>
            <a:pPr eaLnBrk="1" hangingPunct="1"/>
            <a:r>
              <a:rPr lang="it-IT">
                <a:latin typeface="Calibri" pitchFamily="34" charset="0"/>
                <a:ea typeface="ＭＳ Ｐゴシック" pitchFamily="34" charset="-128"/>
              </a:rPr>
              <a:t>Vantaggi fiscali</a:t>
            </a:r>
          </a:p>
        </p:txBody>
      </p:sp>
      <p:sp>
        <p:nvSpPr>
          <p:cNvPr id="28674" name="Segnaposto contenuto 2"/>
          <p:cNvSpPr>
            <a:spLocks noGrp="1"/>
          </p:cNvSpPr>
          <p:nvPr>
            <p:ph idx="1"/>
          </p:nvPr>
        </p:nvSpPr>
        <p:spPr>
          <a:xfrm>
            <a:off x="273050" y="1125538"/>
            <a:ext cx="9363075" cy="5183187"/>
          </a:xfrm>
        </p:spPr>
        <p:txBody>
          <a:bodyPr/>
          <a:lstStyle/>
          <a:p>
            <a:pPr eaLnBrk="1" hangingPunct="1">
              <a:spcBef>
                <a:spcPct val="0"/>
              </a:spcBef>
              <a:spcAft>
                <a:spcPts val="600"/>
              </a:spcAft>
              <a:buFont typeface="Wingdings" pitchFamily="2" charset="2"/>
              <a:buChar char="§"/>
            </a:pPr>
            <a:r>
              <a:rPr lang="it-IT">
                <a:ea typeface="ＭＳ Ｐゴシック" pitchFamily="34" charset="-128"/>
              </a:rPr>
              <a:t>VANTAGGI FISCALI</a:t>
            </a:r>
          </a:p>
          <a:p>
            <a:pPr marL="712788" lvl="2" indent="-261938" eaLnBrk="1" hangingPunct="1">
              <a:lnSpc>
                <a:spcPct val="140000"/>
              </a:lnSpc>
              <a:spcBef>
                <a:spcPct val="0"/>
              </a:spcBef>
              <a:buFont typeface="Wingdings" pitchFamily="2" charset="2"/>
              <a:buChar char="ü"/>
            </a:pPr>
            <a:r>
              <a:rPr lang="it-IT" sz="1600" b="1">
                <a:ea typeface="ＭＳ Ｐゴシック" pitchFamily="34" charset="-128"/>
              </a:rPr>
              <a:t>DEDUCIBILITA</a:t>
            </a:r>
            <a:r>
              <a:rPr lang="it-IT" altLang="it-IT" sz="1600" b="1">
                <a:ea typeface="ＭＳ Ｐゴシック" pitchFamily="34" charset="-128"/>
              </a:rPr>
              <a:t>’</a:t>
            </a:r>
            <a:r>
              <a:rPr lang="it-IT" altLang="ja-JP" sz="1600" b="1">
                <a:solidFill>
                  <a:srgbClr val="2D87AD"/>
                </a:solidFill>
                <a:ea typeface="ＭＳ Ｐゴシック" pitchFamily="34" charset="-128"/>
              </a:rPr>
              <a:t> </a:t>
            </a:r>
            <a:r>
              <a:rPr lang="it-IT" altLang="ja-JP" sz="1600" b="1">
                <a:ea typeface="ＭＳ Ｐゴシック" pitchFamily="34" charset="-128"/>
              </a:rPr>
              <a:t>dei </a:t>
            </a:r>
            <a:r>
              <a:rPr lang="it-IT" altLang="ja-JP" sz="1600" b="1">
                <a:solidFill>
                  <a:srgbClr val="2D87AD"/>
                </a:solidFill>
                <a:ea typeface="ＭＳ Ｐゴシック" pitchFamily="34" charset="-128"/>
              </a:rPr>
              <a:t>contributi</a:t>
            </a:r>
            <a:r>
              <a:rPr lang="it-IT" altLang="ja-JP" sz="1600" b="1">
                <a:ea typeface="ＭＳ Ｐゴシック" pitchFamily="34" charset="-128"/>
              </a:rPr>
              <a:t> a carico del lavoratore il valore più basso tra:</a:t>
            </a:r>
          </a:p>
          <a:p>
            <a:pPr marL="1076325" lvl="3" indent="-261938" eaLnBrk="1" hangingPunct="1">
              <a:lnSpc>
                <a:spcPct val="140000"/>
              </a:lnSpc>
              <a:spcBef>
                <a:spcPct val="0"/>
              </a:spcBef>
              <a:buFont typeface="Wingdings" pitchFamily="2" charset="2"/>
              <a:buChar char="ü"/>
            </a:pPr>
            <a:r>
              <a:rPr lang="it-IT" altLang="ja-JP" sz="1600">
                <a:ea typeface="ＭＳ Ｐゴシック" pitchFamily="34" charset="-128"/>
              </a:rPr>
              <a:t>Il doppio del TFR destinato a previdenza complementare</a:t>
            </a:r>
          </a:p>
          <a:p>
            <a:pPr marL="1076325" lvl="3" indent="-261938" eaLnBrk="1" hangingPunct="1">
              <a:lnSpc>
                <a:spcPct val="140000"/>
              </a:lnSpc>
              <a:spcBef>
                <a:spcPct val="0"/>
              </a:spcBef>
              <a:buFont typeface="Wingdings" pitchFamily="2" charset="2"/>
              <a:buChar char="ü"/>
            </a:pPr>
            <a:r>
              <a:rPr lang="it-IT" altLang="ja-JP" sz="1600">
                <a:ea typeface="ＭＳ Ｐゴシック" pitchFamily="34" charset="-128"/>
              </a:rPr>
              <a:t>€ 5.164,57</a:t>
            </a:r>
          </a:p>
          <a:p>
            <a:pPr marL="1076325" lvl="3" indent="-261938" eaLnBrk="1" hangingPunct="1">
              <a:lnSpc>
                <a:spcPct val="140000"/>
              </a:lnSpc>
              <a:spcBef>
                <a:spcPct val="0"/>
              </a:spcBef>
              <a:buFont typeface="Wingdings" pitchFamily="2" charset="2"/>
              <a:buChar char="ü"/>
            </a:pPr>
            <a:r>
              <a:rPr lang="it-IT" altLang="ja-JP" sz="1600">
                <a:ea typeface="ＭＳ Ｐゴシック" pitchFamily="34" charset="-128"/>
              </a:rPr>
              <a:t>Il 12% del reddito complessivo</a:t>
            </a:r>
          </a:p>
          <a:p>
            <a:pPr lvl="1" eaLnBrk="1" hangingPunct="1">
              <a:lnSpc>
                <a:spcPct val="140000"/>
              </a:lnSpc>
              <a:spcBef>
                <a:spcPct val="0"/>
              </a:spcBef>
              <a:buFont typeface="Wingdings" pitchFamily="2" charset="2"/>
              <a:buChar char="ü"/>
            </a:pPr>
            <a:r>
              <a:rPr lang="it-IT" sz="1600" b="1">
                <a:ea typeface="ＭＳ Ｐゴシック" pitchFamily="34" charset="-128"/>
              </a:rPr>
              <a:t>TASSAZIONE AGEVOLATA</a:t>
            </a:r>
          </a:p>
          <a:p>
            <a:pPr marL="1076325" lvl="3" indent="-261938" eaLnBrk="1" hangingPunct="1">
              <a:lnSpc>
                <a:spcPct val="140000"/>
              </a:lnSpc>
              <a:spcBef>
                <a:spcPct val="0"/>
              </a:spcBef>
              <a:buFont typeface="Wingdings" pitchFamily="2" charset="2"/>
              <a:buChar char="ü"/>
            </a:pPr>
            <a:r>
              <a:rPr lang="it-IT" altLang="it-IT" sz="1600" b="1">
                <a:solidFill>
                  <a:srgbClr val="2D87AD"/>
                </a:solidFill>
                <a:ea typeface="ＭＳ Ｐゴシック" pitchFamily="34" charset="-128"/>
              </a:rPr>
              <a:t>Rendimenti</a:t>
            </a:r>
            <a:r>
              <a:rPr lang="it-IT" altLang="it-IT" sz="1600">
                <a:ea typeface="ＭＳ Ｐゴシック" pitchFamily="34" charset="-128"/>
              </a:rPr>
              <a:t>: sul risultato netto maturato in ciascun periodo d’imposta si applica un’imposta sostitutiva delle imposte dei redditi pari al:</a:t>
            </a:r>
          </a:p>
          <a:p>
            <a:pPr marL="1436688" lvl="4" indent="-261938" eaLnBrk="1" hangingPunct="1">
              <a:lnSpc>
                <a:spcPct val="140000"/>
              </a:lnSpc>
              <a:spcBef>
                <a:spcPct val="0"/>
              </a:spcBef>
              <a:buFont typeface="Wingdings" pitchFamily="2" charset="2"/>
              <a:buChar char="ü"/>
            </a:pPr>
            <a:r>
              <a:rPr lang="it-IT" altLang="it-IT" sz="1600">
                <a:ea typeface="ＭＳ Ｐゴシック" pitchFamily="34" charset="-128"/>
              </a:rPr>
              <a:t> 20% ridotta al 12,50% per la parte di portafoglio investita in Titoli di Stato </a:t>
            </a:r>
          </a:p>
          <a:p>
            <a:pPr marL="1436688" lvl="4" indent="-261938" eaLnBrk="1" hangingPunct="1">
              <a:lnSpc>
                <a:spcPct val="140000"/>
              </a:lnSpc>
              <a:spcBef>
                <a:spcPct val="0"/>
              </a:spcBef>
              <a:buFont typeface="Wingdings" pitchFamily="2" charset="2"/>
              <a:buChar char="ü"/>
            </a:pPr>
            <a:r>
              <a:rPr lang="it-IT" altLang="it-IT" sz="1600">
                <a:ea typeface="ＭＳ Ｐゴシック" pitchFamily="34" charset="-128"/>
              </a:rPr>
              <a:t>si stima quindi che mediamente l’aliquota sia pari al 15,5%, rispetto al  26% che grava sulle plusvalenze finanziarie. </a:t>
            </a:r>
          </a:p>
          <a:p>
            <a:pPr marL="1076325" lvl="3" indent="-261938" eaLnBrk="1" hangingPunct="1">
              <a:lnSpc>
                <a:spcPct val="140000"/>
              </a:lnSpc>
              <a:spcBef>
                <a:spcPct val="0"/>
              </a:spcBef>
              <a:buFont typeface="Wingdings" pitchFamily="2" charset="2"/>
              <a:buChar char="ü"/>
            </a:pPr>
            <a:r>
              <a:rPr lang="it-IT" sz="1600" b="1">
                <a:solidFill>
                  <a:srgbClr val="2D87AD"/>
                </a:solidFill>
                <a:ea typeface="ＭＳ Ｐゴシック" pitchFamily="34" charset="-128"/>
              </a:rPr>
              <a:t>Prestazioni in capitale</a:t>
            </a:r>
            <a:r>
              <a:rPr lang="it-IT" sz="1600" b="1">
                <a:solidFill>
                  <a:srgbClr val="58AB46"/>
                </a:solidFill>
                <a:ea typeface="ＭＳ Ｐゴシック" pitchFamily="34" charset="-128"/>
              </a:rPr>
              <a:t> </a:t>
            </a:r>
            <a:r>
              <a:rPr lang="it-IT" sz="1600">
                <a:ea typeface="ＭＳ Ｐゴシック" pitchFamily="34" charset="-128"/>
              </a:rPr>
              <a:t>(tassazione separata – aliquota media –  esenti i rendimenti)</a:t>
            </a:r>
          </a:p>
          <a:p>
            <a:pPr marL="1076325" lvl="3" indent="-261938" eaLnBrk="1" hangingPunct="1">
              <a:lnSpc>
                <a:spcPct val="140000"/>
              </a:lnSpc>
              <a:spcBef>
                <a:spcPct val="0"/>
              </a:spcBef>
              <a:buFont typeface="Wingdings" pitchFamily="2" charset="2"/>
              <a:buChar char="ü"/>
            </a:pPr>
            <a:r>
              <a:rPr lang="it-IT" sz="1600" b="1">
                <a:solidFill>
                  <a:srgbClr val="2D87AD"/>
                </a:solidFill>
                <a:ea typeface="ＭＳ Ｐゴシック" pitchFamily="34" charset="-128"/>
              </a:rPr>
              <a:t>Prestazioni sotto forma </a:t>
            </a:r>
            <a:r>
              <a:rPr lang="it-IT" sz="1600">
                <a:ea typeface="ＭＳ Ｐゴシック" pitchFamily="34" charset="-128"/>
              </a:rPr>
              <a:t>di rendita (tassazione ordinaria – esenti i rendimenti) </a:t>
            </a:r>
          </a:p>
        </p:txBody>
      </p:sp>
      <p:sp>
        <p:nvSpPr>
          <p:cNvPr id="5" name="Segnaposto piè di pagina 4"/>
          <p:cNvSpPr>
            <a:spLocks noGrp="1"/>
          </p:cNvSpPr>
          <p:nvPr>
            <p:ph type="ftr" sz="quarter" idx="10"/>
          </p:nvPr>
        </p:nvSpPr>
        <p:spPr/>
        <p:txBody>
          <a:bodyPr/>
          <a:lstStyle/>
          <a:p>
            <a:pPr>
              <a:defRPr/>
            </a:pPr>
            <a:r>
              <a:rPr lang="it-IT"/>
              <a:t>FONDO PERSEO SIRIO Iscritto al n. 164 dell’Albo COVIP Sede legale: via degli Scialoja, 3 - 00196 Roma</a:t>
            </a:r>
            <a:endParaRPr lang="it-IT" dirty="0"/>
          </a:p>
        </p:txBody>
      </p:sp>
      <p:sp>
        <p:nvSpPr>
          <p:cNvPr id="3" name="Segnaposto numero diapositiva 2"/>
          <p:cNvSpPr>
            <a:spLocks noGrp="1"/>
          </p:cNvSpPr>
          <p:nvPr>
            <p:ph type="sldNum" sz="quarter" idx="11"/>
          </p:nvPr>
        </p:nvSpPr>
        <p:spPr/>
        <p:txBody>
          <a:bodyPr/>
          <a:lstStyle/>
          <a:p>
            <a:pPr>
              <a:defRPr/>
            </a:pPr>
            <a:fld id="{95904E82-99A9-4D3B-A23D-537F45650900}" type="slidenum">
              <a:rPr lang="it-IT" smtClean="0"/>
              <a:pPr>
                <a:defRPr/>
              </a:pPr>
              <a:t>9</a:t>
            </a:fld>
            <a:endParaRPr lang="it-IT"/>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erseo seminario formativo con modulo">
  <a:themeElements>
    <a:clrScheme name="Ciel">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2_sch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_sch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ch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ch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ch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ch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ch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chem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ch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ch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ch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ch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ch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schema 13">
        <a:dk1>
          <a:srgbClr val="000000"/>
        </a:dk1>
        <a:lt1>
          <a:srgbClr val="FFFFFF"/>
        </a:lt1>
        <a:dk2>
          <a:srgbClr val="000000"/>
        </a:dk2>
        <a:lt2>
          <a:srgbClr val="808080"/>
        </a:lt2>
        <a:accent1>
          <a:srgbClr val="DE7338"/>
        </a:accent1>
        <a:accent2>
          <a:srgbClr val="FF9900"/>
        </a:accent2>
        <a:accent3>
          <a:srgbClr val="FFFFFF"/>
        </a:accent3>
        <a:accent4>
          <a:srgbClr val="000000"/>
        </a:accent4>
        <a:accent5>
          <a:srgbClr val="ECBCAE"/>
        </a:accent5>
        <a:accent6>
          <a:srgbClr val="E78A00"/>
        </a:accent6>
        <a:hlink>
          <a:srgbClr val="66CCFF"/>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302</TotalTime>
  <Words>4126</Words>
  <Application>Microsoft Office PowerPoint</Application>
  <PresentationFormat>A4 (21x29,7 cm)</PresentationFormat>
  <Paragraphs>826</Paragraphs>
  <Slides>46</Slides>
  <Notes>12</Notes>
  <HiddenSlides>0</HiddenSlides>
  <MMClips>0</MMClips>
  <ScaleCrop>false</ScaleCrop>
  <HeadingPairs>
    <vt:vector size="4" baseType="variant">
      <vt:variant>
        <vt:lpstr>Tema</vt:lpstr>
      </vt:variant>
      <vt:variant>
        <vt:i4>1</vt:i4>
      </vt:variant>
      <vt:variant>
        <vt:lpstr>Titoli diapositive</vt:lpstr>
      </vt:variant>
      <vt:variant>
        <vt:i4>46</vt:i4>
      </vt:variant>
    </vt:vector>
  </HeadingPairs>
  <TitlesOfParts>
    <vt:vector size="47" baseType="lpstr">
      <vt:lpstr>Perseo seminario formativo con modulo</vt:lpstr>
      <vt:lpstr>La previdenza complementare</vt:lpstr>
      <vt:lpstr>Agenda</vt:lpstr>
      <vt:lpstr>Il fondo pensione Perseo Sirio Chi può aderire</vt:lpstr>
      <vt:lpstr>Il Fondo Pensione Perseo Sirio</vt:lpstr>
      <vt:lpstr>Le fasi del Fondo Pensione Negoziale</vt:lpstr>
      <vt:lpstr>Chi può aderire</vt:lpstr>
      <vt:lpstr>Gli associati a Perseo Sirio</vt:lpstr>
      <vt:lpstr>I vantaggi fiscali e costi ridotti Le garanzie</vt:lpstr>
      <vt:lpstr>Vantaggi fiscali</vt:lpstr>
      <vt:lpstr>Costi ridotti</vt:lpstr>
      <vt:lpstr>Il confronto</vt:lpstr>
      <vt:lpstr>Partner e controlli</vt:lpstr>
      <vt:lpstr>Del datore e dello stato Per chi è in TFR Per chi è in TFS </vt:lpstr>
      <vt:lpstr>Contributi del datore e dello Stato</vt:lpstr>
      <vt:lpstr>La contribuzione per chi è in TFR</vt:lpstr>
      <vt:lpstr>Contribuzione (lavoratore in TFR)</vt:lpstr>
      <vt:lpstr>I gemelli</vt:lpstr>
      <vt:lpstr>Risparmio totale (lavoratore in TFR)</vt:lpstr>
      <vt:lpstr>La contribuzione per chi è in Indennità Premio Servizio (TFS)</vt:lpstr>
      <vt:lpstr>Contribuzione (lavoratore optante)</vt:lpstr>
      <vt:lpstr>Dal TFS al TFR: un vantaggio in più</vt:lpstr>
      <vt:lpstr>Le gemelle</vt:lpstr>
      <vt:lpstr>Risparmio totale (lavoratore optante)</vt:lpstr>
      <vt:lpstr>Un vantaggio in più Calcolo dell’ “Indennità premio di servizio” Calcolo del TFR    </vt:lpstr>
      <vt:lpstr>Esempio: TFR vs. TFS</vt:lpstr>
      <vt:lpstr>Calcoliamo l’IPS</vt:lpstr>
      <vt:lpstr>Calcoliamo il TFR</vt:lpstr>
      <vt:lpstr>Presentazione standard di PowerPoint</vt:lpstr>
      <vt:lpstr>La gestione finanziaria</vt:lpstr>
      <vt:lpstr>Il «Paniere» nel tempo</vt:lpstr>
      <vt:lpstr>Dal 1°ottobre il “comparto GARANZIA”</vt:lpstr>
      <vt:lpstr>Le garanzie e i costi</vt:lpstr>
      <vt:lpstr>La valorizzazione della quota </vt:lpstr>
      <vt:lpstr>PROSPETTO UFFICIALE</vt:lpstr>
      <vt:lpstr>Il valore quota</vt:lpstr>
      <vt:lpstr>Leggere la propria posizione (optante)</vt:lpstr>
      <vt:lpstr>Per chi è già in TFR</vt:lpstr>
      <vt:lpstr>Prima del pensionamento Al pensionamento</vt:lpstr>
      <vt:lpstr>Le prestazioni prima del pensionamento (il riscatto)</vt:lpstr>
      <vt:lpstr>Le prestazioni prima del pensionamento (l’anticipazione)</vt:lpstr>
      <vt:lpstr>Durante la vita associativa</vt:lpstr>
      <vt:lpstr>Le prestazioni al pensionamento </vt:lpstr>
      <vt:lpstr>Tutto in capitale</vt:lpstr>
      <vt:lpstr>Le rendite</vt:lpstr>
      <vt:lpstr>Presentazione standard di PowerPoint</vt:lpstr>
      <vt:lpstr>Presentazione standard di PowerPoint</vt:lpstr>
    </vt:vector>
  </TitlesOfParts>
  <Manager>Nadia Perolari</Manager>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Fondo Perseo Sirio</dc:title>
  <dc:subject>Presentazione</dc:subject>
  <dc:creator>CDS</dc:creator>
  <cp:lastModifiedBy>CDS</cp:lastModifiedBy>
  <cp:revision>611</cp:revision>
  <cp:lastPrinted>2012-07-26T13:36:33Z</cp:lastPrinted>
  <dcterms:created xsi:type="dcterms:W3CDTF">2015-10-20T15:59:59Z</dcterms:created>
  <dcterms:modified xsi:type="dcterms:W3CDTF">2016-06-20T09:35:18Z</dcterms:modified>
</cp:coreProperties>
</file>